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050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171688" y="5516879"/>
            <a:ext cx="836676" cy="119024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91183" y="705608"/>
            <a:ext cx="85344" cy="496062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51459" y="5649467"/>
            <a:ext cx="1048512" cy="101955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85720" y="461899"/>
            <a:ext cx="4921250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006FC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88338" y="1501521"/>
            <a:ext cx="6767322" cy="47199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73783" y="1852676"/>
            <a:ext cx="7077709" cy="1108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105"/>
              </a:spcBef>
            </a:pPr>
            <a:r>
              <a:rPr b="1" dirty="0">
                <a:latin typeface="Calibri"/>
                <a:cs typeface="Calibri"/>
              </a:rPr>
              <a:t>Risky</a:t>
            </a:r>
            <a:r>
              <a:rPr b="1" spc="-2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Business</a:t>
            </a:r>
          </a:p>
          <a:p>
            <a:pPr algn="ctr">
              <a:lnSpc>
                <a:spcPct val="100000"/>
              </a:lnSpc>
              <a:spcBef>
                <a:spcPts val="114"/>
              </a:spcBef>
            </a:pPr>
            <a:r>
              <a:rPr sz="2600" b="1" dirty="0">
                <a:solidFill>
                  <a:srgbClr val="000000"/>
                </a:solidFill>
                <a:latin typeface="Calibri"/>
                <a:cs typeface="Calibri"/>
              </a:rPr>
              <a:t>Risk </a:t>
            </a:r>
            <a:r>
              <a:rPr sz="2600" b="1" spc="-10" dirty="0">
                <a:solidFill>
                  <a:srgbClr val="000000"/>
                </a:solidFill>
                <a:latin typeface="Calibri"/>
                <a:cs typeface="Calibri"/>
              </a:rPr>
              <a:t>Management </a:t>
            </a:r>
            <a:r>
              <a:rPr sz="2600" b="1" spc="-5" dirty="0">
                <a:solidFill>
                  <a:srgbClr val="000000"/>
                </a:solidFill>
                <a:latin typeface="Calibri"/>
                <a:cs typeface="Calibri"/>
              </a:rPr>
              <a:t>and </a:t>
            </a:r>
            <a:r>
              <a:rPr sz="2600" b="1" spc="-10" dirty="0">
                <a:solidFill>
                  <a:srgbClr val="000000"/>
                </a:solidFill>
                <a:latin typeface="Calibri"/>
                <a:cs typeface="Calibri"/>
              </a:rPr>
              <a:t>Innovation </a:t>
            </a:r>
            <a:r>
              <a:rPr sz="2600" b="1" dirty="0">
                <a:solidFill>
                  <a:srgbClr val="000000"/>
                </a:solidFill>
                <a:latin typeface="Calibri"/>
                <a:cs typeface="Calibri"/>
              </a:rPr>
              <a:t>in </a:t>
            </a:r>
            <a:r>
              <a:rPr sz="2600" b="1" spc="-5" dirty="0">
                <a:solidFill>
                  <a:srgbClr val="000000"/>
                </a:solidFill>
                <a:latin typeface="Calibri"/>
                <a:cs typeface="Calibri"/>
              </a:rPr>
              <a:t>Public</a:t>
            </a:r>
            <a:r>
              <a:rPr sz="2600" b="1" spc="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00"/>
                </a:solidFill>
                <a:latin typeface="Calibri"/>
                <a:cs typeface="Calibri"/>
              </a:rPr>
              <a:t>Services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54607" y="4224908"/>
            <a:ext cx="320167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Social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Innovation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Stephen Osborne </a:t>
            </a:r>
            <a:r>
              <a:rPr sz="1800" dirty="0">
                <a:latin typeface="Calibri"/>
                <a:cs typeface="Calibri"/>
              </a:rPr>
              <a:t>&amp; </a:t>
            </a:r>
            <a:r>
              <a:rPr sz="1800" spc="-5" dirty="0">
                <a:latin typeface="Calibri"/>
                <a:cs typeface="Calibri"/>
              </a:rPr>
              <a:t>Sophie Flemig  </a:t>
            </a:r>
            <a:r>
              <a:rPr sz="1800" spc="-10" dirty="0">
                <a:latin typeface="Calibri"/>
                <a:cs typeface="Calibri"/>
              </a:rPr>
              <a:t>University </a:t>
            </a:r>
            <a:r>
              <a:rPr sz="1800" spc="-5" dirty="0">
                <a:latin typeface="Calibri"/>
                <a:cs typeface="Calibri"/>
              </a:rPr>
              <a:t>of</a:t>
            </a:r>
            <a:r>
              <a:rPr sz="1800" spc="-10" dirty="0">
                <a:latin typeface="Calibri"/>
                <a:cs typeface="Calibri"/>
              </a:rPr>
              <a:t> Edinburgh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91183" y="705608"/>
            <a:ext cx="85344" cy="49606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 descr="LIPSE logo"/>
          <p:cNvSpPr/>
          <p:nvPr/>
        </p:nvSpPr>
        <p:spPr>
          <a:xfrm>
            <a:off x="8171688" y="5516879"/>
            <a:ext cx="836676" cy="11902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 descr="University of Edinburgh Logo"/>
          <p:cNvSpPr/>
          <p:nvPr/>
        </p:nvSpPr>
        <p:spPr>
          <a:xfrm>
            <a:off x="251459" y="5649467"/>
            <a:ext cx="1048512" cy="10195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9079" y="461899"/>
            <a:ext cx="449326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Research</a:t>
            </a:r>
            <a:r>
              <a:rPr spc="-85" dirty="0"/>
              <a:t> </a:t>
            </a:r>
            <a:r>
              <a:rPr spc="-5" dirty="0"/>
              <a:t>Questions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94612" y="1774698"/>
            <a:ext cx="6803390" cy="37134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273685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i="1" spc="-10" dirty="0">
                <a:latin typeface="Calibri"/>
                <a:cs typeface="Calibri"/>
              </a:rPr>
              <a:t>What </a:t>
            </a:r>
            <a:r>
              <a:rPr sz="2200" i="1" spc="-5" dirty="0">
                <a:latin typeface="Calibri"/>
                <a:cs typeface="Calibri"/>
              </a:rPr>
              <a:t>is </a:t>
            </a:r>
            <a:r>
              <a:rPr sz="2200" i="1" spc="-10" dirty="0">
                <a:latin typeface="Calibri"/>
                <a:cs typeface="Calibri"/>
              </a:rPr>
              <a:t>the current </a:t>
            </a:r>
            <a:r>
              <a:rPr sz="2200" i="1" spc="-5" dirty="0">
                <a:latin typeface="Calibri"/>
                <a:cs typeface="Calibri"/>
              </a:rPr>
              <a:t>range of </a:t>
            </a:r>
            <a:r>
              <a:rPr sz="2200" i="1" spc="-10" dirty="0">
                <a:latin typeface="Calibri"/>
                <a:cs typeface="Calibri"/>
              </a:rPr>
              <a:t>approaches </a:t>
            </a:r>
            <a:r>
              <a:rPr sz="2200" i="1" spc="-20" dirty="0">
                <a:latin typeface="Calibri"/>
                <a:cs typeface="Calibri"/>
              </a:rPr>
              <a:t>to </a:t>
            </a:r>
            <a:r>
              <a:rPr sz="2200" i="1" spc="-5" dirty="0">
                <a:latin typeface="Calibri"/>
                <a:cs typeface="Calibri"/>
              </a:rPr>
              <a:t>risk in  innovation in </a:t>
            </a:r>
            <a:r>
              <a:rPr sz="2200" i="1" spc="-10" dirty="0">
                <a:latin typeface="Calibri"/>
                <a:cs typeface="Calibri"/>
              </a:rPr>
              <a:t>public </a:t>
            </a:r>
            <a:r>
              <a:rPr sz="2200" i="1" spc="-5" dirty="0">
                <a:latin typeface="Calibri"/>
                <a:cs typeface="Calibri"/>
              </a:rPr>
              <a:t>services </a:t>
            </a:r>
            <a:r>
              <a:rPr sz="2200" i="1" spc="-10" dirty="0">
                <a:latin typeface="Calibri"/>
                <a:cs typeface="Calibri"/>
              </a:rPr>
              <a:t>across European</a:t>
            </a:r>
            <a:r>
              <a:rPr sz="2200" i="1" spc="-55" dirty="0">
                <a:latin typeface="Calibri"/>
                <a:cs typeface="Calibri"/>
              </a:rPr>
              <a:t> </a:t>
            </a:r>
            <a:r>
              <a:rPr sz="2200" i="1" spc="-10" dirty="0">
                <a:latin typeface="Calibri"/>
                <a:cs typeface="Calibri"/>
              </a:rPr>
              <a:t>countries</a:t>
            </a:r>
            <a:endParaRPr sz="2200">
              <a:latin typeface="Calibri"/>
              <a:cs typeface="Calibri"/>
            </a:endParaRPr>
          </a:p>
          <a:p>
            <a:pPr marL="35496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i="1" spc="-10" dirty="0">
                <a:latin typeface="Calibri"/>
                <a:cs typeface="Calibri"/>
              </a:rPr>
              <a:t>What are </a:t>
            </a:r>
            <a:r>
              <a:rPr sz="2200" i="1" spc="-5" dirty="0">
                <a:latin typeface="Calibri"/>
                <a:cs typeface="Calibri"/>
              </a:rPr>
              <a:t>the </a:t>
            </a:r>
            <a:r>
              <a:rPr sz="2200" i="1" spc="-35" dirty="0">
                <a:latin typeface="Calibri"/>
                <a:cs typeface="Calibri"/>
              </a:rPr>
              <a:t>key </a:t>
            </a:r>
            <a:r>
              <a:rPr sz="2200" i="1" spc="-10" dirty="0">
                <a:latin typeface="Calibri"/>
                <a:cs typeface="Calibri"/>
              </a:rPr>
              <a:t>contingencies in </a:t>
            </a:r>
            <a:r>
              <a:rPr sz="2200" i="1" spc="-5" dirty="0">
                <a:latin typeface="Calibri"/>
                <a:cs typeface="Calibri"/>
              </a:rPr>
              <a:t>the </a:t>
            </a:r>
            <a:r>
              <a:rPr sz="2200" i="1" spc="-10" dirty="0">
                <a:latin typeface="Calibri"/>
                <a:cs typeface="Calibri"/>
              </a:rPr>
              <a:t>sustainability</a:t>
            </a:r>
            <a:r>
              <a:rPr sz="2200" i="1" spc="55" dirty="0">
                <a:latin typeface="Calibri"/>
                <a:cs typeface="Calibri"/>
              </a:rPr>
              <a:t> </a:t>
            </a:r>
            <a:r>
              <a:rPr sz="2200" i="1" spc="-10" dirty="0">
                <a:latin typeface="Calibri"/>
                <a:cs typeface="Calibri"/>
              </a:rPr>
              <a:t>and</a:t>
            </a:r>
            <a:endParaRPr sz="22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2200" i="1" spc="-15" dirty="0">
                <a:latin typeface="Calibri"/>
                <a:cs typeface="Calibri"/>
              </a:rPr>
              <a:t>mental </a:t>
            </a:r>
            <a:r>
              <a:rPr sz="2200" i="1" spc="-10" dirty="0">
                <a:latin typeface="Calibri"/>
                <a:cs typeface="Calibri"/>
              </a:rPr>
              <a:t>health</a:t>
            </a:r>
            <a:r>
              <a:rPr sz="2200" i="1" spc="-5" dirty="0">
                <a:latin typeface="Calibri"/>
                <a:cs typeface="Calibri"/>
              </a:rPr>
              <a:t> </a:t>
            </a:r>
            <a:r>
              <a:rPr sz="2200" i="1" spc="-10" dirty="0">
                <a:latin typeface="Calibri"/>
                <a:cs typeface="Calibri"/>
              </a:rPr>
              <a:t>sectors?</a:t>
            </a:r>
            <a:endParaRPr sz="2200">
              <a:latin typeface="Calibri"/>
              <a:cs typeface="Calibri"/>
            </a:endParaRPr>
          </a:p>
          <a:p>
            <a:pPr marL="354965" marR="7683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i="1" spc="-10" dirty="0">
                <a:latin typeface="Calibri"/>
                <a:cs typeface="Calibri"/>
              </a:rPr>
              <a:t>What are </a:t>
            </a:r>
            <a:r>
              <a:rPr sz="2200" i="1" spc="-5" dirty="0">
                <a:latin typeface="Calibri"/>
                <a:cs typeface="Calibri"/>
              </a:rPr>
              <a:t>the </a:t>
            </a:r>
            <a:r>
              <a:rPr sz="2200" i="1" spc="-10" dirty="0">
                <a:latin typeface="Calibri"/>
                <a:cs typeface="Calibri"/>
              </a:rPr>
              <a:t>current approaches </a:t>
            </a:r>
            <a:r>
              <a:rPr sz="2200" i="1" spc="-15" dirty="0">
                <a:latin typeface="Calibri"/>
                <a:cs typeface="Calibri"/>
              </a:rPr>
              <a:t>for </a:t>
            </a:r>
            <a:r>
              <a:rPr sz="2200" i="1" spc="-10" dirty="0">
                <a:latin typeface="Calibri"/>
                <a:cs typeface="Calibri"/>
              </a:rPr>
              <a:t>relevant  </a:t>
            </a:r>
            <a:r>
              <a:rPr sz="2200" i="1" spc="-15" dirty="0">
                <a:latin typeface="Calibri"/>
                <a:cs typeface="Calibri"/>
              </a:rPr>
              <a:t>stakeholders </a:t>
            </a:r>
            <a:r>
              <a:rPr sz="2200" i="1" spc="-20" dirty="0">
                <a:latin typeface="Calibri"/>
                <a:cs typeface="Calibri"/>
              </a:rPr>
              <a:t>to </a:t>
            </a:r>
            <a:r>
              <a:rPr sz="2200" i="1" spc="-10" dirty="0">
                <a:latin typeface="Calibri"/>
                <a:cs typeface="Calibri"/>
              </a:rPr>
              <a:t>engage </a:t>
            </a:r>
            <a:r>
              <a:rPr sz="2200" i="1" spc="-5" dirty="0">
                <a:latin typeface="Calibri"/>
                <a:cs typeface="Calibri"/>
              </a:rPr>
              <a:t>in </a:t>
            </a:r>
            <a:r>
              <a:rPr sz="2200" i="1" spc="-10" dirty="0">
                <a:latin typeface="Calibri"/>
                <a:cs typeface="Calibri"/>
              </a:rPr>
              <a:t>discussions about </a:t>
            </a:r>
            <a:r>
              <a:rPr sz="2200" i="1" spc="-5" dirty="0">
                <a:latin typeface="Calibri"/>
                <a:cs typeface="Calibri"/>
              </a:rPr>
              <a:t>levels of risk  </a:t>
            </a:r>
            <a:r>
              <a:rPr sz="2200" i="1" spc="-15" dirty="0">
                <a:latin typeface="Calibri"/>
                <a:cs typeface="Calibri"/>
              </a:rPr>
              <a:t>for </a:t>
            </a:r>
            <a:r>
              <a:rPr sz="2200" i="1" spc="-10" dirty="0">
                <a:latin typeface="Calibri"/>
                <a:cs typeface="Calibri"/>
              </a:rPr>
              <a:t>public </a:t>
            </a:r>
            <a:r>
              <a:rPr sz="2200" i="1" spc="-5" dirty="0">
                <a:latin typeface="Calibri"/>
                <a:cs typeface="Calibri"/>
              </a:rPr>
              <a:t>service innovations?</a:t>
            </a:r>
            <a:endParaRPr sz="2200">
              <a:latin typeface="Calibri"/>
              <a:cs typeface="Calibri"/>
            </a:endParaRPr>
          </a:p>
          <a:p>
            <a:pPr marL="35496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i="1" spc="-10" dirty="0">
                <a:latin typeface="Calibri"/>
                <a:cs typeface="Calibri"/>
              </a:rPr>
              <a:t>How </a:t>
            </a:r>
            <a:r>
              <a:rPr sz="2200" i="1" spc="-5" dirty="0">
                <a:latin typeface="Calibri"/>
                <a:cs typeface="Calibri"/>
              </a:rPr>
              <a:t>are these </a:t>
            </a:r>
            <a:r>
              <a:rPr sz="2200" i="1" spc="-10" dirty="0">
                <a:latin typeface="Calibri"/>
                <a:cs typeface="Calibri"/>
              </a:rPr>
              <a:t>discussions translated </a:t>
            </a:r>
            <a:r>
              <a:rPr sz="2200" i="1" spc="-20" dirty="0">
                <a:latin typeface="Calibri"/>
                <a:cs typeface="Calibri"/>
              </a:rPr>
              <a:t>into </a:t>
            </a:r>
            <a:r>
              <a:rPr sz="2200" i="1" spc="-5" dirty="0">
                <a:latin typeface="Calibri"/>
                <a:cs typeface="Calibri"/>
              </a:rPr>
              <a:t>specific</a:t>
            </a:r>
            <a:r>
              <a:rPr sz="2200" i="1" spc="25" dirty="0">
                <a:latin typeface="Calibri"/>
                <a:cs typeface="Calibri"/>
              </a:rPr>
              <a:t> </a:t>
            </a:r>
            <a:r>
              <a:rPr sz="2200" i="1" spc="-5" dirty="0">
                <a:latin typeface="Calibri"/>
                <a:cs typeface="Calibri"/>
              </a:rPr>
              <a:t>risk</a:t>
            </a:r>
            <a:endParaRPr sz="22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5"/>
              </a:spcBef>
            </a:pPr>
            <a:r>
              <a:rPr sz="2200" i="1" spc="-10" dirty="0">
                <a:latin typeface="Calibri"/>
                <a:cs typeface="Calibri"/>
              </a:rPr>
              <a:t>management and governance </a:t>
            </a:r>
            <a:r>
              <a:rPr sz="2200" i="1" spc="-5" dirty="0">
                <a:latin typeface="Calibri"/>
                <a:cs typeface="Calibri"/>
              </a:rPr>
              <a:t>models?</a:t>
            </a:r>
            <a:endParaRPr sz="2200">
              <a:latin typeface="Calibri"/>
              <a:cs typeface="Calibri"/>
            </a:endParaRPr>
          </a:p>
          <a:p>
            <a:pPr marL="354965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i="1" spc="-10" dirty="0">
                <a:latin typeface="Calibri"/>
                <a:cs typeface="Calibri"/>
              </a:rPr>
              <a:t>What are relevant principles </a:t>
            </a:r>
            <a:r>
              <a:rPr sz="2200" i="1" spc="-15" dirty="0">
                <a:latin typeface="Calibri"/>
                <a:cs typeface="Calibri"/>
              </a:rPr>
              <a:t>for </a:t>
            </a:r>
            <a:r>
              <a:rPr sz="2200" i="1" spc="-10" dirty="0">
                <a:latin typeface="Calibri"/>
                <a:cs typeface="Calibri"/>
              </a:rPr>
              <a:t>effective </a:t>
            </a:r>
            <a:r>
              <a:rPr sz="2200" i="1" spc="-5" dirty="0">
                <a:latin typeface="Calibri"/>
                <a:cs typeface="Calibri"/>
              </a:rPr>
              <a:t>risk </a:t>
            </a:r>
            <a:r>
              <a:rPr sz="2200" i="1" spc="-10" dirty="0">
                <a:latin typeface="Calibri"/>
                <a:cs typeface="Calibri"/>
              </a:rPr>
              <a:t>governance  </a:t>
            </a:r>
            <a:r>
              <a:rPr sz="2200" i="1" spc="-5" dirty="0">
                <a:latin typeface="Calibri"/>
                <a:cs typeface="Calibri"/>
              </a:rPr>
              <a:t>in </a:t>
            </a:r>
            <a:r>
              <a:rPr sz="2200" i="1" spc="-10" dirty="0">
                <a:latin typeface="Calibri"/>
                <a:cs typeface="Calibri"/>
              </a:rPr>
              <a:t>innovation </a:t>
            </a:r>
            <a:r>
              <a:rPr sz="2200" i="1" spc="-5" dirty="0">
                <a:latin typeface="Calibri"/>
                <a:cs typeface="Calibri"/>
              </a:rPr>
              <a:t>in </a:t>
            </a:r>
            <a:r>
              <a:rPr sz="2200" i="1" spc="-10" dirty="0">
                <a:latin typeface="Calibri"/>
                <a:cs typeface="Calibri"/>
              </a:rPr>
              <a:t>public</a:t>
            </a:r>
            <a:r>
              <a:rPr sz="2200" i="1" spc="-35" dirty="0">
                <a:latin typeface="Calibri"/>
                <a:cs typeface="Calibri"/>
              </a:rPr>
              <a:t> </a:t>
            </a:r>
            <a:r>
              <a:rPr sz="2200" i="1" spc="-5" dirty="0">
                <a:latin typeface="Calibri"/>
                <a:cs typeface="Calibri"/>
              </a:rPr>
              <a:t>services?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21127" y="461899"/>
            <a:ext cx="52489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Methodology </a:t>
            </a:r>
            <a:r>
              <a:rPr dirty="0"/>
              <a:t>and</a:t>
            </a:r>
            <a:r>
              <a:rPr spc="-60" dirty="0"/>
              <a:t> </a:t>
            </a:r>
            <a:r>
              <a:rPr spc="-20" dirty="0"/>
              <a:t>Data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67205" y="1357376"/>
            <a:ext cx="7652384" cy="5147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985" marR="3361054" indent="-121920" algn="just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dirty="0"/>
              <a:t>	</a:t>
            </a:r>
            <a:r>
              <a:rPr sz="2100" spc="-5" dirty="0">
                <a:latin typeface="Calibri"/>
                <a:cs typeface="Calibri"/>
              </a:rPr>
              <a:t>EU FP7 </a:t>
            </a:r>
            <a:r>
              <a:rPr sz="2100" dirty="0">
                <a:latin typeface="Calibri"/>
                <a:cs typeface="Calibri"/>
              </a:rPr>
              <a:t>“Learning </a:t>
            </a:r>
            <a:r>
              <a:rPr sz="2100" spc="-15" dirty="0">
                <a:latin typeface="Calibri"/>
                <a:cs typeface="Calibri"/>
              </a:rPr>
              <a:t>from </a:t>
            </a:r>
            <a:r>
              <a:rPr sz="2100" spc="-10" dirty="0">
                <a:latin typeface="Calibri"/>
                <a:cs typeface="Calibri"/>
              </a:rPr>
              <a:t>Innovation </a:t>
            </a:r>
            <a:r>
              <a:rPr sz="2100" dirty="0">
                <a:latin typeface="Calibri"/>
                <a:cs typeface="Calibri"/>
              </a:rPr>
              <a:t>in  </a:t>
            </a:r>
            <a:r>
              <a:rPr sz="2100" spc="-5" dirty="0">
                <a:latin typeface="Calibri"/>
                <a:cs typeface="Calibri"/>
              </a:rPr>
              <a:t>Public </a:t>
            </a:r>
            <a:r>
              <a:rPr sz="2100" dirty="0">
                <a:latin typeface="Calibri"/>
                <a:cs typeface="Calibri"/>
              </a:rPr>
              <a:t>Service </a:t>
            </a:r>
            <a:r>
              <a:rPr sz="2100" spc="-10" dirty="0">
                <a:latin typeface="Calibri"/>
                <a:cs typeface="Calibri"/>
              </a:rPr>
              <a:t>Environments” research  project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(LIPSE)</a:t>
            </a:r>
            <a:endParaRPr sz="21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100" spc="-10" dirty="0">
                <a:latin typeface="Calibri"/>
                <a:cs typeface="Calibri"/>
              </a:rPr>
              <a:t>Document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Analysis</a:t>
            </a:r>
            <a:endParaRPr sz="21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50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100" spc="-20" dirty="0">
                <a:latin typeface="Calibri"/>
                <a:cs typeface="Calibri"/>
              </a:rPr>
              <a:t>Websites</a:t>
            </a:r>
            <a:endParaRPr sz="21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50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100" spc="-10" dirty="0">
                <a:latin typeface="Calibri"/>
                <a:cs typeface="Calibri"/>
              </a:rPr>
              <a:t>Internal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communications</a:t>
            </a:r>
            <a:endParaRPr sz="21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50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100" spc="-5" dirty="0">
                <a:latin typeface="Calibri"/>
                <a:cs typeface="Calibri"/>
              </a:rPr>
              <a:t>Risk management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tools</a:t>
            </a:r>
            <a:endParaRPr sz="21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100" spc="-10" dirty="0">
                <a:latin typeface="Calibri"/>
                <a:cs typeface="Calibri"/>
              </a:rPr>
              <a:t>Survey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Analysis</a:t>
            </a:r>
            <a:endParaRPr sz="2100">
              <a:latin typeface="Calibri"/>
              <a:cs typeface="Calibri"/>
            </a:endParaRPr>
          </a:p>
          <a:p>
            <a:pPr marL="756285" indent="-28702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2100" dirty="0">
                <a:latin typeface="Calibri"/>
                <a:cs typeface="Calibri"/>
              </a:rPr>
              <a:t>800 </a:t>
            </a:r>
            <a:r>
              <a:rPr sz="2100" spc="-10" dirty="0">
                <a:latin typeface="Calibri"/>
                <a:cs typeface="Calibri"/>
              </a:rPr>
              <a:t>contacts </a:t>
            </a:r>
            <a:r>
              <a:rPr sz="2100" spc="-5" dirty="0">
                <a:latin typeface="Calibri"/>
                <a:cs typeface="Calibri"/>
              </a:rPr>
              <a:t>(200 per </a:t>
            </a:r>
            <a:r>
              <a:rPr sz="2100" spc="-25" dirty="0">
                <a:latin typeface="Calibri"/>
                <a:cs typeface="Calibri"/>
              </a:rPr>
              <a:t>country, </a:t>
            </a:r>
            <a:r>
              <a:rPr sz="2100" dirty="0">
                <a:latin typeface="Calibri"/>
                <a:cs typeface="Calibri"/>
              </a:rPr>
              <a:t>657 </a:t>
            </a:r>
            <a:r>
              <a:rPr sz="2100" spc="-10" dirty="0">
                <a:latin typeface="Calibri"/>
                <a:cs typeface="Calibri"/>
              </a:rPr>
              <a:t>responses </a:t>
            </a:r>
            <a:r>
              <a:rPr sz="2100" dirty="0">
                <a:latin typeface="Calibri"/>
                <a:cs typeface="Calibri"/>
              </a:rPr>
              <a:t>in</a:t>
            </a:r>
            <a:r>
              <a:rPr sz="2100" spc="3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total</a:t>
            </a:r>
            <a:endParaRPr sz="21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100" spc="-5" dirty="0">
                <a:latin typeface="Calibri"/>
                <a:cs typeface="Calibri"/>
              </a:rPr>
              <a:t>Case Study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Analysis</a:t>
            </a:r>
            <a:endParaRPr sz="21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500"/>
              </a:spcBef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2100" dirty="0">
                <a:latin typeface="Calibri"/>
                <a:cs typeface="Calibri"/>
              </a:rPr>
              <a:t>4 </a:t>
            </a:r>
            <a:r>
              <a:rPr sz="2100" spc="-5" dirty="0">
                <a:latin typeface="Calibri"/>
                <a:cs typeface="Calibri"/>
              </a:rPr>
              <a:t>case studies per country: </a:t>
            </a:r>
            <a:r>
              <a:rPr sz="2100" dirty="0">
                <a:latin typeface="Calibri"/>
                <a:cs typeface="Calibri"/>
              </a:rPr>
              <a:t>2 </a:t>
            </a:r>
            <a:r>
              <a:rPr sz="2100" spc="-5" dirty="0">
                <a:latin typeface="Calibri"/>
                <a:cs typeface="Calibri"/>
              </a:rPr>
              <a:t>on </a:t>
            </a:r>
            <a:r>
              <a:rPr sz="2100" spc="-10" dirty="0">
                <a:latin typeface="Calibri"/>
                <a:cs typeface="Calibri"/>
              </a:rPr>
              <a:t>mental </a:t>
            </a:r>
            <a:r>
              <a:rPr sz="2100" spc="-5" dirty="0">
                <a:latin typeface="Calibri"/>
                <a:cs typeface="Calibri"/>
              </a:rPr>
              <a:t>health, </a:t>
            </a:r>
            <a:r>
              <a:rPr sz="2100" dirty="0">
                <a:latin typeface="Calibri"/>
                <a:cs typeface="Calibri"/>
              </a:rPr>
              <a:t>2 </a:t>
            </a:r>
            <a:r>
              <a:rPr sz="2100" spc="-5" dirty="0">
                <a:latin typeface="Calibri"/>
                <a:cs typeface="Calibri"/>
              </a:rPr>
              <a:t>on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sustainable</a:t>
            </a:r>
            <a:endParaRPr sz="2100">
              <a:latin typeface="Calibri"/>
              <a:cs typeface="Calibri"/>
            </a:endParaRPr>
          </a:p>
          <a:p>
            <a:pPr marL="756285">
              <a:lnSpc>
                <a:spcPct val="100000"/>
              </a:lnSpc>
              <a:spcBef>
                <a:spcPts val="5"/>
              </a:spcBef>
            </a:pPr>
            <a:r>
              <a:rPr sz="2100" spc="-5" dirty="0">
                <a:latin typeface="Calibri"/>
                <a:cs typeface="Calibri"/>
              </a:rPr>
              <a:t>public services</a:t>
            </a:r>
            <a:endParaRPr sz="21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2100" dirty="0">
                <a:latin typeface="Calibri"/>
                <a:cs typeface="Calibri"/>
              </a:rPr>
              <a:t>6-8 </a:t>
            </a:r>
            <a:r>
              <a:rPr sz="2100" spc="-10" dirty="0">
                <a:latin typeface="Calibri"/>
                <a:cs typeface="Calibri"/>
              </a:rPr>
              <a:t>interviews </a:t>
            </a:r>
            <a:r>
              <a:rPr sz="2100" spc="-5" dirty="0">
                <a:latin typeface="Calibri"/>
                <a:cs typeface="Calibri"/>
              </a:rPr>
              <a:t>per case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study</a:t>
            </a:r>
            <a:endParaRPr sz="21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2100" spc="-50" dirty="0">
                <a:latin typeface="Calibri"/>
                <a:cs typeface="Calibri"/>
              </a:rPr>
              <a:t>Total </a:t>
            </a:r>
            <a:r>
              <a:rPr sz="2100" spc="-5" dirty="0">
                <a:latin typeface="Calibri"/>
                <a:cs typeface="Calibri"/>
              </a:rPr>
              <a:t>of </a:t>
            </a:r>
            <a:r>
              <a:rPr sz="2100" dirty="0">
                <a:latin typeface="Calibri"/>
                <a:cs typeface="Calibri"/>
              </a:rPr>
              <a:t>16 </a:t>
            </a:r>
            <a:r>
              <a:rPr sz="2100" spc="-5" dirty="0">
                <a:latin typeface="Calibri"/>
                <a:cs typeface="Calibri"/>
              </a:rPr>
              <a:t>case studies </a:t>
            </a:r>
            <a:r>
              <a:rPr sz="2100" dirty="0">
                <a:latin typeface="Calibri"/>
                <a:cs typeface="Calibri"/>
              </a:rPr>
              <a:t>and 104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interviews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31507" y="1484375"/>
            <a:ext cx="2161031" cy="21610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51023" y="461899"/>
            <a:ext cx="53879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Theoretical </a:t>
            </a:r>
            <a:r>
              <a:rPr spc="-10" dirty="0"/>
              <a:t>Background</a:t>
            </a:r>
          </a:p>
        </p:txBody>
      </p:sp>
      <p:sp>
        <p:nvSpPr>
          <p:cNvPr id="3" name="object 3" descr="Table: Type of Risk/Risk Management Approach, Risk, and Uncertainty. &#10;&#10;1. Hard risk management - risk = evolutionary innovation (top-down risk management), uncertainty = stagnation (minimisation approach&#10;&#10;2. Soft risk management, risk = expansionary innovation (people-driven risk management), uncertainty = Total innovation (&quot;thriving on chaos&quot;)"/>
          <p:cNvSpPr/>
          <p:nvPr/>
        </p:nvSpPr>
        <p:spPr>
          <a:xfrm>
            <a:off x="36576" y="1988819"/>
            <a:ext cx="9107424" cy="32948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8471" y="461899"/>
            <a:ext cx="3551554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Survey</a:t>
            </a:r>
            <a:r>
              <a:rPr spc="-70" dirty="0"/>
              <a:t> </a:t>
            </a:r>
            <a:r>
              <a:rPr spc="-5" dirty="0"/>
              <a:t>Findings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78509" y="1504569"/>
            <a:ext cx="7590790" cy="4949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700" spc="-5" dirty="0">
                <a:latin typeface="Calibri"/>
                <a:cs typeface="Calibri"/>
              </a:rPr>
              <a:t>Respondents showed </a:t>
            </a:r>
            <a:r>
              <a:rPr sz="1700" b="1" dirty="0">
                <a:latin typeface="Calibri"/>
                <a:cs typeface="Calibri"/>
              </a:rPr>
              <a:t>difficulty in </a:t>
            </a:r>
            <a:r>
              <a:rPr sz="1700" b="1" spc="-5" dirty="0">
                <a:latin typeface="Calibri"/>
                <a:cs typeface="Calibri"/>
              </a:rPr>
              <a:t>conceptualising</a:t>
            </a:r>
            <a:r>
              <a:rPr sz="1700" b="1" spc="-125" dirty="0">
                <a:latin typeface="Calibri"/>
                <a:cs typeface="Calibri"/>
              </a:rPr>
              <a:t> </a:t>
            </a:r>
            <a:r>
              <a:rPr sz="1700" b="1" spc="-5" dirty="0">
                <a:latin typeface="Calibri"/>
                <a:cs typeface="Calibri"/>
              </a:rPr>
              <a:t>risk</a:t>
            </a:r>
            <a:endParaRPr sz="17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700" spc="-5" dirty="0">
                <a:latin typeface="Calibri"/>
                <a:cs typeface="Calibri"/>
              </a:rPr>
              <a:t>Managerial </a:t>
            </a:r>
            <a:r>
              <a:rPr sz="1700" spc="-15" dirty="0">
                <a:latin typeface="Calibri"/>
                <a:cs typeface="Calibri"/>
              </a:rPr>
              <a:t>staff </a:t>
            </a:r>
            <a:r>
              <a:rPr sz="1700" spc="-10" dirty="0">
                <a:latin typeface="Calibri"/>
                <a:cs typeface="Calibri"/>
              </a:rPr>
              <a:t>more aware </a:t>
            </a:r>
            <a:r>
              <a:rPr sz="1700" spc="-5" dirty="0">
                <a:latin typeface="Calibri"/>
                <a:cs typeface="Calibri"/>
              </a:rPr>
              <a:t>of “risk</a:t>
            </a:r>
            <a:r>
              <a:rPr sz="1700" spc="-20" dirty="0">
                <a:latin typeface="Calibri"/>
                <a:cs typeface="Calibri"/>
              </a:rPr>
              <a:t> </a:t>
            </a:r>
            <a:r>
              <a:rPr sz="1700" spc="5" dirty="0">
                <a:latin typeface="Calibri"/>
                <a:cs typeface="Calibri"/>
              </a:rPr>
              <a:t>management”</a:t>
            </a:r>
            <a:endParaRPr sz="17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700" dirty="0">
                <a:latin typeface="Calibri"/>
                <a:cs typeface="Calibri"/>
              </a:rPr>
              <a:t>Risk </a:t>
            </a:r>
            <a:r>
              <a:rPr sz="1700" spc="-5" dirty="0">
                <a:latin typeface="Calibri"/>
                <a:cs typeface="Calibri"/>
              </a:rPr>
              <a:t>management </a:t>
            </a:r>
            <a:r>
              <a:rPr sz="1700" spc="-10" dirty="0">
                <a:latin typeface="Calibri"/>
                <a:cs typeface="Calibri"/>
              </a:rPr>
              <a:t>strategies </a:t>
            </a:r>
            <a:r>
              <a:rPr sz="1700" spc="-5" dirty="0">
                <a:latin typeface="Calibri"/>
                <a:cs typeface="Calibri"/>
              </a:rPr>
              <a:t>still </a:t>
            </a:r>
            <a:r>
              <a:rPr sz="1700" dirty="0">
                <a:latin typeface="Calibri"/>
                <a:cs typeface="Calibri"/>
              </a:rPr>
              <a:t>in place, described as </a:t>
            </a:r>
            <a:r>
              <a:rPr sz="1700" b="1" spc="-20" dirty="0">
                <a:latin typeface="Calibri"/>
                <a:cs typeface="Calibri"/>
              </a:rPr>
              <a:t>“everyday</a:t>
            </a:r>
            <a:r>
              <a:rPr sz="1700" b="1" spc="-90" dirty="0">
                <a:latin typeface="Calibri"/>
                <a:cs typeface="Calibri"/>
              </a:rPr>
              <a:t> </a:t>
            </a:r>
            <a:r>
              <a:rPr sz="1700" b="1" spc="-5" dirty="0">
                <a:latin typeface="Calibri"/>
                <a:cs typeface="Calibri"/>
              </a:rPr>
              <a:t>activities”</a:t>
            </a:r>
            <a:endParaRPr sz="17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700" spc="-15" dirty="0">
                <a:latin typeface="Calibri"/>
                <a:cs typeface="Calibri"/>
              </a:rPr>
              <a:t>Very </a:t>
            </a:r>
            <a:r>
              <a:rPr sz="1700" spc="-20" dirty="0">
                <a:latin typeface="Calibri"/>
                <a:cs typeface="Calibri"/>
              </a:rPr>
              <a:t>few </a:t>
            </a:r>
            <a:r>
              <a:rPr sz="1700" spc="-5" dirty="0">
                <a:latin typeface="Calibri"/>
                <a:cs typeface="Calibri"/>
              </a:rPr>
              <a:t>dedicated </a:t>
            </a:r>
            <a:r>
              <a:rPr sz="1700" dirty="0">
                <a:latin typeface="Calibri"/>
                <a:cs typeface="Calibri"/>
              </a:rPr>
              <a:t>risk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managers</a:t>
            </a:r>
            <a:endParaRPr sz="17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1750">
              <a:latin typeface="Times New Roman"/>
              <a:cs typeface="Times New Roman"/>
            </a:endParaRPr>
          </a:p>
          <a:p>
            <a:pPr marL="299085" marR="5080" indent="-2870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700" dirty="0">
                <a:latin typeface="Calibri"/>
                <a:cs typeface="Calibri"/>
              </a:rPr>
              <a:t>Connection </a:t>
            </a:r>
            <a:r>
              <a:rPr sz="1700" spc="-5" dirty="0">
                <a:latin typeface="Calibri"/>
                <a:cs typeface="Calibri"/>
              </a:rPr>
              <a:t>between </a:t>
            </a:r>
            <a:r>
              <a:rPr sz="1700" dirty="0">
                <a:latin typeface="Calibri"/>
                <a:cs typeface="Calibri"/>
              </a:rPr>
              <a:t>risk and </a:t>
            </a:r>
            <a:r>
              <a:rPr sz="1700" spc="-10" dirty="0">
                <a:latin typeface="Calibri"/>
                <a:cs typeface="Calibri"/>
              </a:rPr>
              <a:t>innovation </a:t>
            </a:r>
            <a:r>
              <a:rPr sz="1700" spc="-5" dirty="0">
                <a:latin typeface="Calibri"/>
                <a:cs typeface="Calibri"/>
              </a:rPr>
              <a:t>affirmed </a:t>
            </a:r>
            <a:r>
              <a:rPr sz="1700" dirty="0">
                <a:latin typeface="Calibri"/>
                <a:cs typeface="Calibri"/>
              </a:rPr>
              <a:t>but </a:t>
            </a:r>
            <a:r>
              <a:rPr sz="1700" b="1" spc="-5" dirty="0">
                <a:latin typeface="Calibri"/>
                <a:cs typeface="Calibri"/>
              </a:rPr>
              <a:t>most </a:t>
            </a:r>
            <a:r>
              <a:rPr sz="1700" b="1" spc="-10" dirty="0">
                <a:latin typeface="Calibri"/>
                <a:cs typeface="Calibri"/>
              </a:rPr>
              <a:t>often </a:t>
            </a:r>
            <a:r>
              <a:rPr sz="1700" b="1" spc="-5" dirty="0">
                <a:latin typeface="Calibri"/>
                <a:cs typeface="Calibri"/>
              </a:rPr>
              <a:t>not </a:t>
            </a:r>
            <a:r>
              <a:rPr sz="1700" b="1" spc="-10" dirty="0">
                <a:latin typeface="Calibri"/>
                <a:cs typeface="Calibri"/>
              </a:rPr>
              <a:t>incorporated  </a:t>
            </a:r>
            <a:r>
              <a:rPr sz="1700" b="1" dirty="0">
                <a:latin typeface="Calibri"/>
                <a:cs typeface="Calibri"/>
              </a:rPr>
              <a:t>in </a:t>
            </a:r>
            <a:r>
              <a:rPr sz="1700" b="1" spc="-5" dirty="0">
                <a:latin typeface="Calibri"/>
                <a:cs typeface="Calibri"/>
              </a:rPr>
              <a:t>work </a:t>
            </a:r>
            <a:r>
              <a:rPr sz="1700" b="1" dirty="0">
                <a:latin typeface="Calibri"/>
                <a:cs typeface="Calibri"/>
              </a:rPr>
              <a:t>and </a:t>
            </a:r>
            <a:r>
              <a:rPr sz="1700" b="1" spc="-5" dirty="0">
                <a:latin typeface="Calibri"/>
                <a:cs typeface="Calibri"/>
              </a:rPr>
              <a:t>planning</a:t>
            </a:r>
            <a:r>
              <a:rPr sz="1700" b="1" spc="-45" dirty="0">
                <a:latin typeface="Calibri"/>
                <a:cs typeface="Calibri"/>
              </a:rPr>
              <a:t> </a:t>
            </a:r>
            <a:r>
              <a:rPr sz="1700" b="1" spc="-5" dirty="0">
                <a:latin typeface="Calibri"/>
                <a:cs typeface="Calibri"/>
              </a:rPr>
              <a:t>processes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175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700" dirty="0">
                <a:latin typeface="Calibri"/>
                <a:cs typeface="Calibri"/>
              </a:rPr>
              <a:t>In </a:t>
            </a:r>
            <a:r>
              <a:rPr sz="1700" spc="-5" dirty="0">
                <a:latin typeface="Calibri"/>
                <a:cs typeface="Calibri"/>
              </a:rPr>
              <a:t>relation to innovation </a:t>
            </a:r>
            <a:r>
              <a:rPr sz="1700" spc="-15" dirty="0">
                <a:latin typeface="Calibri"/>
                <a:cs typeface="Calibri"/>
              </a:rPr>
              <a:t>capacity, </a:t>
            </a:r>
            <a:r>
              <a:rPr sz="1700" spc="-10" dirty="0">
                <a:latin typeface="Calibri"/>
                <a:cs typeface="Calibri"/>
              </a:rPr>
              <a:t>most </a:t>
            </a:r>
            <a:r>
              <a:rPr sz="1700" spc="-5" dirty="0">
                <a:latin typeface="Calibri"/>
                <a:cs typeface="Calibri"/>
              </a:rPr>
              <a:t>often </a:t>
            </a:r>
            <a:r>
              <a:rPr sz="1700" spc="-10" dirty="0">
                <a:latin typeface="Calibri"/>
                <a:cs typeface="Calibri"/>
              </a:rPr>
              <a:t>referred </a:t>
            </a:r>
            <a:r>
              <a:rPr sz="1700" spc="-5" dirty="0">
                <a:latin typeface="Calibri"/>
                <a:cs typeface="Calibri"/>
              </a:rPr>
              <a:t>to</a:t>
            </a:r>
            <a:r>
              <a:rPr sz="1700" spc="-8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…</a:t>
            </a:r>
            <a:endParaRPr sz="17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700" b="1" spc="-5" dirty="0">
                <a:latin typeface="Calibri"/>
                <a:cs typeface="Calibri"/>
              </a:rPr>
              <a:t>Sustainability</a:t>
            </a:r>
            <a:endParaRPr sz="1700">
              <a:latin typeface="Calibri"/>
              <a:cs typeface="Calibri"/>
            </a:endParaRPr>
          </a:p>
          <a:p>
            <a:pPr marL="1213485" lvl="2" indent="-287020">
              <a:lnSpc>
                <a:spcPct val="100000"/>
              </a:lnSpc>
              <a:buFont typeface="Arial"/>
              <a:buChar char="•"/>
              <a:tabLst>
                <a:tab pos="1213485" algn="l"/>
                <a:tab pos="1214120" algn="l"/>
              </a:tabLst>
            </a:pPr>
            <a:r>
              <a:rPr sz="1700" spc="-5" dirty="0">
                <a:latin typeface="Calibri"/>
                <a:cs typeface="Calibri"/>
              </a:rPr>
              <a:t>Financial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risks</a:t>
            </a:r>
            <a:endParaRPr sz="1700">
              <a:latin typeface="Calibri"/>
              <a:cs typeface="Calibri"/>
            </a:endParaRPr>
          </a:p>
          <a:p>
            <a:pPr marL="1213485" lvl="2" indent="-287020">
              <a:lnSpc>
                <a:spcPct val="100000"/>
              </a:lnSpc>
              <a:buFont typeface="Arial"/>
              <a:buChar char="•"/>
              <a:tabLst>
                <a:tab pos="1213485" algn="l"/>
                <a:tab pos="1214120" algn="l"/>
              </a:tabLst>
            </a:pPr>
            <a:r>
              <a:rPr sz="1700" spc="-10" dirty="0">
                <a:latin typeface="Calibri"/>
                <a:cs typeface="Calibri"/>
              </a:rPr>
              <a:t>Reputational</a:t>
            </a:r>
            <a:r>
              <a:rPr sz="1700" spc="-55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risks</a:t>
            </a:r>
            <a:endParaRPr sz="1700">
              <a:latin typeface="Calibri"/>
              <a:cs typeface="Calibri"/>
            </a:endParaRPr>
          </a:p>
          <a:p>
            <a:pPr marL="1213485" lvl="2" indent="-287020">
              <a:lnSpc>
                <a:spcPct val="100000"/>
              </a:lnSpc>
              <a:buFont typeface="Arial"/>
              <a:buChar char="•"/>
              <a:tabLst>
                <a:tab pos="1213485" algn="l"/>
                <a:tab pos="1214120" algn="l"/>
              </a:tabLst>
            </a:pPr>
            <a:r>
              <a:rPr sz="1700" spc="-10" dirty="0">
                <a:latin typeface="Calibri"/>
                <a:cs typeface="Calibri"/>
              </a:rPr>
              <a:t>Regulatory/bureaucratic</a:t>
            </a:r>
            <a:r>
              <a:rPr sz="1700" spc="-3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risks</a:t>
            </a:r>
            <a:endParaRPr sz="17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700" b="1" spc="-10" dirty="0">
                <a:latin typeface="Calibri"/>
                <a:cs typeface="Calibri"/>
              </a:rPr>
              <a:t>Mental</a:t>
            </a:r>
            <a:r>
              <a:rPr sz="1700" b="1" spc="-20" dirty="0">
                <a:latin typeface="Calibri"/>
                <a:cs typeface="Calibri"/>
              </a:rPr>
              <a:t> </a:t>
            </a:r>
            <a:r>
              <a:rPr sz="1700" b="1" dirty="0">
                <a:latin typeface="Calibri"/>
                <a:cs typeface="Calibri"/>
              </a:rPr>
              <a:t>Health</a:t>
            </a:r>
            <a:endParaRPr sz="1700">
              <a:latin typeface="Calibri"/>
              <a:cs typeface="Calibri"/>
            </a:endParaRPr>
          </a:p>
          <a:p>
            <a:pPr marL="1213485" lvl="2" indent="-287020">
              <a:lnSpc>
                <a:spcPct val="100000"/>
              </a:lnSpc>
              <a:buFont typeface="Arial"/>
              <a:buChar char="•"/>
              <a:tabLst>
                <a:tab pos="1213485" algn="l"/>
                <a:tab pos="1214120" algn="l"/>
              </a:tabLst>
            </a:pPr>
            <a:r>
              <a:rPr sz="1700" dirty="0">
                <a:latin typeface="Calibri"/>
                <a:cs typeface="Calibri"/>
              </a:rPr>
              <a:t>Health and </a:t>
            </a:r>
            <a:r>
              <a:rPr sz="1700" spc="-15" dirty="0">
                <a:latin typeface="Calibri"/>
                <a:cs typeface="Calibri"/>
              </a:rPr>
              <a:t>safety </a:t>
            </a:r>
            <a:r>
              <a:rPr sz="1700" spc="-5" dirty="0">
                <a:latin typeface="Calibri"/>
                <a:cs typeface="Calibri"/>
              </a:rPr>
              <a:t>risks </a:t>
            </a:r>
            <a:r>
              <a:rPr sz="1700" dirty="0">
                <a:latin typeface="Calibri"/>
                <a:cs typeface="Calibri"/>
              </a:rPr>
              <a:t>(service</a:t>
            </a:r>
            <a:r>
              <a:rPr sz="1700" spc="-90" dirty="0">
                <a:latin typeface="Calibri"/>
                <a:cs typeface="Calibri"/>
              </a:rPr>
              <a:t> </a:t>
            </a:r>
            <a:r>
              <a:rPr sz="1700" spc="-5" dirty="0">
                <a:latin typeface="Calibri"/>
                <a:cs typeface="Calibri"/>
              </a:rPr>
              <a:t>users)</a:t>
            </a:r>
            <a:endParaRPr sz="1700">
              <a:latin typeface="Calibri"/>
              <a:cs typeface="Calibri"/>
            </a:endParaRPr>
          </a:p>
          <a:p>
            <a:pPr marL="1213485" lvl="2" indent="-287020">
              <a:lnSpc>
                <a:spcPct val="100000"/>
              </a:lnSpc>
              <a:buFont typeface="Arial"/>
              <a:buChar char="•"/>
              <a:tabLst>
                <a:tab pos="1213485" algn="l"/>
                <a:tab pos="1214120" algn="l"/>
              </a:tabLst>
            </a:pPr>
            <a:r>
              <a:rPr sz="1700" spc="-5" dirty="0">
                <a:latin typeface="Calibri"/>
                <a:cs typeface="Calibri"/>
              </a:rPr>
              <a:t>Financial</a:t>
            </a:r>
            <a:r>
              <a:rPr sz="1700" spc="-5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risks</a:t>
            </a:r>
            <a:endParaRPr sz="1700">
              <a:latin typeface="Calibri"/>
              <a:cs typeface="Calibri"/>
            </a:endParaRPr>
          </a:p>
          <a:p>
            <a:pPr marL="1213485" marR="739140" lvl="2" indent="-287020">
              <a:lnSpc>
                <a:spcPct val="100000"/>
              </a:lnSpc>
              <a:buFont typeface="Arial"/>
              <a:buChar char="•"/>
              <a:tabLst>
                <a:tab pos="1213485" algn="l"/>
                <a:tab pos="1214120" algn="l"/>
              </a:tabLst>
            </a:pPr>
            <a:r>
              <a:rPr sz="1700" spc="-5" dirty="0">
                <a:latin typeface="Calibri"/>
                <a:cs typeface="Calibri"/>
              </a:rPr>
              <a:t>More hard </a:t>
            </a:r>
            <a:r>
              <a:rPr sz="1700" dirty="0">
                <a:latin typeface="Calibri"/>
                <a:cs typeface="Calibri"/>
              </a:rPr>
              <a:t>risk </a:t>
            </a:r>
            <a:r>
              <a:rPr sz="1700" spc="-5" dirty="0">
                <a:latin typeface="Calibri"/>
                <a:cs typeface="Calibri"/>
              </a:rPr>
              <a:t>management </a:t>
            </a:r>
            <a:r>
              <a:rPr sz="1700" dirty="0">
                <a:latin typeface="Calibri"/>
                <a:cs typeface="Calibri"/>
              </a:rPr>
              <a:t>in </a:t>
            </a:r>
            <a:r>
              <a:rPr sz="1700" spc="-5" dirty="0">
                <a:latin typeface="Calibri"/>
                <a:cs typeface="Calibri"/>
              </a:rPr>
              <a:t>mental </a:t>
            </a:r>
            <a:r>
              <a:rPr sz="1700" dirty="0">
                <a:latin typeface="Calibri"/>
                <a:cs typeface="Calibri"/>
              </a:rPr>
              <a:t>health, </a:t>
            </a:r>
            <a:r>
              <a:rPr sz="1700" spc="-10" dirty="0">
                <a:latin typeface="Calibri"/>
                <a:cs typeface="Calibri"/>
              </a:rPr>
              <a:t>more </a:t>
            </a:r>
            <a:r>
              <a:rPr sz="1700" dirty="0">
                <a:latin typeface="Calibri"/>
                <a:cs typeface="Calibri"/>
              </a:rPr>
              <a:t>soft tools</a:t>
            </a:r>
            <a:r>
              <a:rPr sz="1700" spc="-15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in  </a:t>
            </a:r>
            <a:r>
              <a:rPr sz="1700" spc="-5" dirty="0">
                <a:latin typeface="Calibri"/>
                <a:cs typeface="Calibri"/>
              </a:rPr>
              <a:t>sustainability</a:t>
            </a:r>
            <a:endParaRPr sz="1700">
              <a:latin typeface="Calibri"/>
              <a:cs typeface="Calibri"/>
            </a:endParaRPr>
          </a:p>
          <a:p>
            <a:pPr marL="1670685" lvl="3" indent="-2870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1670685" algn="l"/>
                <a:tab pos="1671320" algn="l"/>
              </a:tabLst>
            </a:pPr>
            <a:r>
              <a:rPr sz="1700" spc="-5" dirty="0">
                <a:latin typeface="Calibri"/>
                <a:cs typeface="Calibri"/>
              </a:rPr>
              <a:t>Accounted </a:t>
            </a:r>
            <a:r>
              <a:rPr sz="1700" spc="-15" dirty="0">
                <a:latin typeface="Calibri"/>
                <a:cs typeface="Calibri"/>
              </a:rPr>
              <a:t>for </a:t>
            </a:r>
            <a:r>
              <a:rPr sz="1700" spc="-5" dirty="0">
                <a:latin typeface="Calibri"/>
                <a:cs typeface="Calibri"/>
              </a:rPr>
              <a:t>by top-down regulatory </a:t>
            </a:r>
            <a:r>
              <a:rPr sz="1700" spc="-15" dirty="0">
                <a:latin typeface="Calibri"/>
                <a:cs typeface="Calibri"/>
              </a:rPr>
              <a:t>system </a:t>
            </a:r>
            <a:r>
              <a:rPr sz="1700" dirty="0">
                <a:latin typeface="Calibri"/>
                <a:cs typeface="Calibri"/>
              </a:rPr>
              <a:t>in </a:t>
            </a:r>
            <a:r>
              <a:rPr sz="1700" spc="-5" dirty="0">
                <a:latin typeface="Calibri"/>
                <a:cs typeface="Calibri"/>
              </a:rPr>
              <a:t>mental</a:t>
            </a:r>
            <a:r>
              <a:rPr sz="1700" spc="-60" dirty="0">
                <a:latin typeface="Calibri"/>
                <a:cs typeface="Calibri"/>
              </a:rPr>
              <a:t> </a:t>
            </a:r>
            <a:r>
              <a:rPr sz="1700" dirty="0">
                <a:latin typeface="Calibri"/>
                <a:cs typeface="Calibri"/>
              </a:rPr>
              <a:t>health</a:t>
            </a:r>
            <a:endParaRPr sz="1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57576" y="461899"/>
            <a:ext cx="41732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Interview</a:t>
            </a:r>
            <a:r>
              <a:rPr spc="-55" dirty="0"/>
              <a:t> </a:t>
            </a:r>
            <a:r>
              <a:rPr spc="-5" dirty="0"/>
              <a:t>Findings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7190" indent="-28702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77190" algn="l"/>
                <a:tab pos="377825" algn="l"/>
              </a:tabLst>
            </a:pPr>
            <a:r>
              <a:rPr spc="-5" dirty="0"/>
              <a:t>Financial </a:t>
            </a:r>
            <a:r>
              <a:rPr spc="-10" dirty="0"/>
              <a:t>risks most important</a:t>
            </a:r>
            <a:r>
              <a:rPr spc="-5" dirty="0"/>
              <a:t> </a:t>
            </a:r>
            <a:r>
              <a:rPr spc="-15" dirty="0"/>
              <a:t>overall</a:t>
            </a:r>
          </a:p>
          <a:p>
            <a:pPr marL="613410" lvl="1" indent="-287655">
              <a:lnSpc>
                <a:spcPct val="100000"/>
              </a:lnSpc>
              <a:buFont typeface="Arial"/>
              <a:buChar char="•"/>
              <a:tabLst>
                <a:tab pos="613410" algn="l"/>
                <a:tab pos="614045" algn="l"/>
              </a:tabLst>
            </a:pPr>
            <a:r>
              <a:rPr sz="2200" dirty="0">
                <a:latin typeface="Calibri"/>
                <a:cs typeface="Calibri"/>
              </a:rPr>
              <a:t>Service </a:t>
            </a:r>
            <a:r>
              <a:rPr sz="2200" spc="-5" dirty="0">
                <a:latin typeface="Calibri"/>
                <a:cs typeface="Calibri"/>
              </a:rPr>
              <a:t>user risk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15" dirty="0">
                <a:latin typeface="Calibri"/>
                <a:cs typeface="Calibri"/>
              </a:rPr>
              <a:t>mental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health</a:t>
            </a:r>
            <a:endParaRPr sz="2200">
              <a:latin typeface="Calibri"/>
              <a:cs typeface="Calibri"/>
            </a:endParaRPr>
          </a:p>
          <a:p>
            <a:pPr marL="613410" lvl="1" indent="-287655">
              <a:lnSpc>
                <a:spcPct val="100000"/>
              </a:lnSpc>
              <a:buFont typeface="Arial"/>
              <a:buChar char="•"/>
              <a:tabLst>
                <a:tab pos="613410" algn="l"/>
                <a:tab pos="614045" algn="l"/>
              </a:tabLst>
            </a:pPr>
            <a:r>
              <a:rPr sz="2200" spc="-10" dirty="0">
                <a:latin typeface="Calibri"/>
                <a:cs typeface="Calibri"/>
              </a:rPr>
              <a:t>Reputational </a:t>
            </a:r>
            <a:r>
              <a:rPr sz="2200" dirty="0">
                <a:latin typeface="Calibri"/>
                <a:cs typeface="Calibri"/>
              </a:rPr>
              <a:t>risk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10" dirty="0">
                <a:latin typeface="Calibri"/>
                <a:cs typeface="Calibri"/>
              </a:rPr>
              <a:t>sustainability</a:t>
            </a:r>
            <a:endParaRPr sz="2200">
              <a:latin typeface="Calibri"/>
              <a:cs typeface="Calibri"/>
            </a:endParaRPr>
          </a:p>
          <a:p>
            <a:pPr marL="78105" lvl="1">
              <a:lnSpc>
                <a:spcPct val="100000"/>
              </a:lnSpc>
              <a:spcBef>
                <a:spcPts val="55"/>
              </a:spcBef>
              <a:buFont typeface="Arial"/>
              <a:buChar char="•"/>
            </a:pPr>
            <a:endParaRPr sz="2250">
              <a:latin typeface="Times New Roman"/>
              <a:cs typeface="Times New Roman"/>
            </a:endParaRPr>
          </a:p>
          <a:p>
            <a:pPr marL="377190" marR="119380" indent="-287020">
              <a:lnSpc>
                <a:spcPct val="100000"/>
              </a:lnSpc>
              <a:buFont typeface="Arial"/>
              <a:buChar char="•"/>
              <a:tabLst>
                <a:tab pos="377190" algn="l"/>
                <a:tab pos="377825" algn="l"/>
              </a:tabLst>
            </a:pPr>
            <a:r>
              <a:rPr spc="-30" dirty="0"/>
              <a:t>Top-down </a:t>
            </a:r>
            <a:r>
              <a:rPr spc="-5" dirty="0"/>
              <a:t>risk </a:t>
            </a:r>
            <a:r>
              <a:rPr spc="-10" dirty="0"/>
              <a:t>management </a:t>
            </a:r>
            <a:r>
              <a:rPr spc="-5" dirty="0"/>
              <a:t>approaches, esp. in </a:t>
            </a:r>
            <a:r>
              <a:rPr spc="-15" dirty="0"/>
              <a:t>mental  </a:t>
            </a:r>
            <a:r>
              <a:rPr spc="-10" dirty="0"/>
              <a:t>health, </a:t>
            </a:r>
            <a:r>
              <a:rPr spc="-15" dirty="0"/>
              <a:t>implementation </a:t>
            </a:r>
            <a:r>
              <a:rPr spc="-10" dirty="0"/>
              <a:t>driven by local</a:t>
            </a:r>
            <a:r>
              <a:rPr spc="90" dirty="0"/>
              <a:t> </a:t>
            </a:r>
            <a:r>
              <a:rPr spc="-20" dirty="0"/>
              <a:t>stakeholders</a:t>
            </a:r>
          </a:p>
          <a:p>
            <a:pPr marL="78105">
              <a:lnSpc>
                <a:spcPct val="100000"/>
              </a:lnSpc>
              <a:spcBef>
                <a:spcPts val="55"/>
              </a:spcBef>
              <a:buFont typeface="Arial"/>
              <a:buChar char="•"/>
            </a:pPr>
            <a:endParaRPr sz="2250">
              <a:latin typeface="Times New Roman"/>
              <a:cs typeface="Times New Roman"/>
            </a:endParaRPr>
          </a:p>
          <a:p>
            <a:pPr marL="377190" indent="-287020">
              <a:lnSpc>
                <a:spcPct val="100000"/>
              </a:lnSpc>
              <a:buFont typeface="Arial"/>
              <a:buChar char="•"/>
              <a:tabLst>
                <a:tab pos="377190" algn="l"/>
                <a:tab pos="377825" algn="l"/>
              </a:tabLst>
            </a:pPr>
            <a:r>
              <a:rPr spc="-10" dirty="0"/>
              <a:t>Institutionally-driven </a:t>
            </a:r>
            <a:r>
              <a:rPr spc="-5" dirty="0"/>
              <a:t>risk </a:t>
            </a:r>
            <a:r>
              <a:rPr spc="-10" dirty="0"/>
              <a:t>management </a:t>
            </a:r>
            <a:r>
              <a:rPr spc="-5" dirty="0"/>
              <a:t>in</a:t>
            </a:r>
            <a:r>
              <a:rPr spc="85" dirty="0"/>
              <a:t> </a:t>
            </a:r>
            <a:r>
              <a:rPr spc="-10" dirty="0"/>
              <a:t>sustainability</a:t>
            </a:r>
          </a:p>
          <a:p>
            <a:pPr marL="613410" lvl="1" indent="-287655">
              <a:lnSpc>
                <a:spcPct val="100000"/>
              </a:lnSpc>
              <a:buFont typeface="Arial"/>
              <a:buChar char="•"/>
              <a:tabLst>
                <a:tab pos="613410" algn="l"/>
                <a:tab pos="614045" algn="l"/>
              </a:tabLst>
            </a:pPr>
            <a:r>
              <a:rPr sz="2200" spc="-5" dirty="0">
                <a:latin typeface="Calibri"/>
                <a:cs typeface="Calibri"/>
              </a:rPr>
              <a:t>Driven </a:t>
            </a:r>
            <a:r>
              <a:rPr sz="2200" spc="-10" dirty="0">
                <a:latin typeface="Calibri"/>
                <a:cs typeface="Calibri"/>
              </a:rPr>
              <a:t>by </a:t>
            </a:r>
            <a:r>
              <a:rPr sz="2200" spc="-5" dirty="0">
                <a:latin typeface="Calibri"/>
                <a:cs typeface="Calibri"/>
              </a:rPr>
              <a:t>funding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calls</a:t>
            </a:r>
            <a:endParaRPr sz="2200">
              <a:latin typeface="Calibri"/>
              <a:cs typeface="Calibri"/>
            </a:endParaRPr>
          </a:p>
          <a:p>
            <a:pPr marL="613410" lvl="1" indent="-287655">
              <a:lnSpc>
                <a:spcPct val="100000"/>
              </a:lnSpc>
              <a:buFont typeface="Arial"/>
              <a:buChar char="•"/>
              <a:tabLst>
                <a:tab pos="613410" algn="l"/>
                <a:tab pos="614045" algn="l"/>
              </a:tabLst>
            </a:pPr>
            <a:r>
              <a:rPr sz="2200" spc="-10" dirty="0">
                <a:latin typeface="Calibri"/>
                <a:cs typeface="Calibri"/>
              </a:rPr>
              <a:t>Often </a:t>
            </a:r>
            <a:r>
              <a:rPr sz="2200" spc="-5" dirty="0">
                <a:latin typeface="Calibri"/>
                <a:cs typeface="Calibri"/>
              </a:rPr>
              <a:t>minimise risk as part of funding</a:t>
            </a:r>
            <a:r>
              <a:rPr sz="2200" spc="8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contract</a:t>
            </a:r>
            <a:endParaRPr sz="2200">
              <a:latin typeface="Calibri"/>
              <a:cs typeface="Calibri"/>
            </a:endParaRPr>
          </a:p>
          <a:p>
            <a:pPr marL="613410" lvl="1" indent="-287655">
              <a:lnSpc>
                <a:spcPct val="100000"/>
              </a:lnSpc>
              <a:buFont typeface="Arial"/>
              <a:buChar char="•"/>
              <a:tabLst>
                <a:tab pos="613410" algn="l"/>
                <a:tab pos="614045" algn="l"/>
              </a:tabLst>
            </a:pPr>
            <a:r>
              <a:rPr sz="2200" spc="-10" dirty="0">
                <a:latin typeface="Calibri"/>
                <a:cs typeface="Calibri"/>
              </a:rPr>
              <a:t>Innovation still precondition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10" dirty="0">
                <a:latin typeface="Calibri"/>
                <a:cs typeface="Calibri"/>
              </a:rPr>
              <a:t>new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funding</a:t>
            </a:r>
            <a:endParaRPr sz="2200">
              <a:latin typeface="Calibri"/>
              <a:cs typeface="Calibri"/>
            </a:endParaRPr>
          </a:p>
          <a:p>
            <a:pPr marL="613410" marR="5080" lvl="1" indent="-287020">
              <a:lnSpc>
                <a:spcPct val="100000"/>
              </a:lnSpc>
              <a:buFont typeface="Arial"/>
              <a:buChar char="•"/>
              <a:tabLst>
                <a:tab pos="613410" algn="l"/>
                <a:tab pos="614045" algn="l"/>
              </a:tabLst>
            </a:pPr>
            <a:r>
              <a:rPr sz="2200" spc="-10" dirty="0">
                <a:latin typeface="Calibri"/>
                <a:cs typeface="Calibri"/>
              </a:rPr>
              <a:t>Resulting </a:t>
            </a:r>
            <a:r>
              <a:rPr sz="2200" spc="-5" dirty="0">
                <a:latin typeface="Calibri"/>
                <a:cs typeface="Calibri"/>
              </a:rPr>
              <a:t>tension leads </a:t>
            </a:r>
            <a:r>
              <a:rPr sz="2200" spc="-15" dirty="0">
                <a:latin typeface="Calibri"/>
                <a:cs typeface="Calibri"/>
              </a:rPr>
              <a:t>many </a:t>
            </a:r>
            <a:r>
              <a:rPr sz="2200" spc="-10" dirty="0">
                <a:latin typeface="Calibri"/>
                <a:cs typeface="Calibri"/>
              </a:rPr>
              <a:t>organisations </a:t>
            </a:r>
            <a:r>
              <a:rPr sz="2200" spc="-20" dirty="0">
                <a:latin typeface="Calibri"/>
                <a:cs typeface="Calibri"/>
              </a:rPr>
              <a:t>to </a:t>
            </a:r>
            <a:r>
              <a:rPr sz="2200" spc="-10" dirty="0">
                <a:latin typeface="Calibri"/>
                <a:cs typeface="Calibri"/>
              </a:rPr>
              <a:t>become  more </a:t>
            </a:r>
            <a:r>
              <a:rPr sz="2200" spc="-5" dirty="0">
                <a:latin typeface="Calibri"/>
                <a:cs typeface="Calibri"/>
              </a:rPr>
              <a:t>risk </a:t>
            </a:r>
            <a:r>
              <a:rPr sz="2200" spc="-20" dirty="0">
                <a:latin typeface="Calibri"/>
                <a:cs typeface="Calibri"/>
              </a:rPr>
              <a:t>averse </a:t>
            </a:r>
            <a:r>
              <a:rPr sz="2200" spc="-5" dirty="0">
                <a:latin typeface="Calibri"/>
                <a:cs typeface="Calibri"/>
              </a:rPr>
              <a:t>when it </a:t>
            </a:r>
            <a:r>
              <a:rPr sz="2200" spc="-10" dirty="0">
                <a:latin typeface="Calibri"/>
                <a:cs typeface="Calibri"/>
              </a:rPr>
              <a:t>comes </a:t>
            </a:r>
            <a:r>
              <a:rPr sz="2200" spc="-20" dirty="0">
                <a:latin typeface="Calibri"/>
                <a:cs typeface="Calibri"/>
              </a:rPr>
              <a:t>to </a:t>
            </a:r>
            <a:r>
              <a:rPr sz="2200" spc="-10" dirty="0">
                <a:latin typeface="Calibri"/>
                <a:cs typeface="Calibri"/>
              </a:rPr>
              <a:t>innovation </a:t>
            </a:r>
            <a:r>
              <a:rPr sz="2200" spc="-15" dirty="0">
                <a:latin typeface="Calibri"/>
                <a:cs typeface="Calibri"/>
              </a:rPr>
              <a:t>that </a:t>
            </a:r>
            <a:r>
              <a:rPr sz="2200" spc="-5" dirty="0">
                <a:latin typeface="Calibri"/>
                <a:cs typeface="Calibri"/>
              </a:rPr>
              <a:t>is  </a:t>
            </a:r>
            <a:r>
              <a:rPr sz="2200" spc="-10" dirty="0">
                <a:latin typeface="Calibri"/>
                <a:cs typeface="Calibri"/>
              </a:rPr>
              <a:t>task/service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driven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Comparative</a:t>
            </a:r>
            <a:r>
              <a:rPr spc="-45" dirty="0"/>
              <a:t> </a:t>
            </a:r>
            <a:r>
              <a:rPr dirty="0"/>
              <a:t>Findings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2680" y="1086735"/>
            <a:ext cx="7417434" cy="555879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500" b="1" spc="-5" dirty="0">
                <a:latin typeface="Calibri"/>
                <a:cs typeface="Calibri"/>
              </a:rPr>
              <a:t>Italy</a:t>
            </a:r>
            <a:endParaRPr sz="15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500" spc="-15" dirty="0">
                <a:latin typeface="Calibri"/>
                <a:cs typeface="Calibri"/>
              </a:rPr>
              <a:t>“all </a:t>
            </a:r>
            <a:r>
              <a:rPr sz="1500" spc="-10" dirty="0">
                <a:latin typeface="Calibri"/>
                <a:cs typeface="Calibri"/>
              </a:rPr>
              <a:t>roads </a:t>
            </a:r>
            <a:r>
              <a:rPr sz="1500" dirty="0">
                <a:latin typeface="Calibri"/>
                <a:cs typeface="Calibri"/>
              </a:rPr>
              <a:t>lead </a:t>
            </a:r>
            <a:r>
              <a:rPr sz="1500" spc="-10" dirty="0">
                <a:latin typeface="Calibri"/>
                <a:cs typeface="Calibri"/>
              </a:rPr>
              <a:t>to </a:t>
            </a:r>
            <a:r>
              <a:rPr sz="1500" dirty="0">
                <a:latin typeface="Calibri"/>
                <a:cs typeface="Calibri"/>
              </a:rPr>
              <a:t>lack </a:t>
            </a:r>
            <a:r>
              <a:rPr sz="1500" spc="-5" dirty="0">
                <a:latin typeface="Calibri"/>
                <a:cs typeface="Calibri"/>
              </a:rPr>
              <a:t>of participation of </a:t>
            </a:r>
            <a:r>
              <a:rPr sz="1500" dirty="0">
                <a:latin typeface="Calibri"/>
                <a:cs typeface="Calibri"/>
              </a:rPr>
              <a:t>the </a:t>
            </a:r>
            <a:r>
              <a:rPr sz="1500" spc="-5" dirty="0">
                <a:latin typeface="Calibri"/>
                <a:cs typeface="Calibri"/>
              </a:rPr>
              <a:t>local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community”</a:t>
            </a:r>
            <a:endParaRPr sz="15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65"/>
              </a:spcBef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500" spc="-10" dirty="0">
                <a:latin typeface="Calibri"/>
                <a:cs typeface="Calibri"/>
              </a:rPr>
              <a:t>Engagement </a:t>
            </a:r>
            <a:r>
              <a:rPr sz="1500" spc="-5" dirty="0">
                <a:latin typeface="Calibri"/>
                <a:cs typeface="Calibri"/>
              </a:rPr>
              <a:t>of local community </a:t>
            </a:r>
            <a:r>
              <a:rPr sz="1500" dirty="0">
                <a:latin typeface="Calibri"/>
                <a:cs typeface="Calibri"/>
              </a:rPr>
              <a:t>as </a:t>
            </a:r>
            <a:r>
              <a:rPr sz="1500" spc="-10" dirty="0">
                <a:latin typeface="Calibri"/>
                <a:cs typeface="Calibri"/>
              </a:rPr>
              <a:t>proactive </a:t>
            </a:r>
            <a:r>
              <a:rPr sz="1500" dirty="0">
                <a:latin typeface="Calibri"/>
                <a:cs typeface="Calibri"/>
              </a:rPr>
              <a:t>risk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management</a:t>
            </a:r>
            <a:endParaRPr sz="15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500" spc="-5" dirty="0">
                <a:latin typeface="Calibri"/>
                <a:cs typeface="Calibri"/>
              </a:rPr>
              <a:t>Mostly non-profit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organisations</a:t>
            </a:r>
            <a:endParaRPr sz="15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500" spc="-10" dirty="0">
                <a:latin typeface="Calibri"/>
                <a:cs typeface="Calibri"/>
              </a:rPr>
              <a:t>Difference </a:t>
            </a:r>
            <a:r>
              <a:rPr sz="1500" dirty="0">
                <a:latin typeface="Calibri"/>
                <a:cs typeface="Calibri"/>
              </a:rPr>
              <a:t>in risk </a:t>
            </a:r>
            <a:r>
              <a:rPr sz="1500" spc="-5" dirty="0">
                <a:latin typeface="Calibri"/>
                <a:cs typeface="Calibri"/>
              </a:rPr>
              <a:t>management </a:t>
            </a:r>
            <a:r>
              <a:rPr sz="1500" spc="-15" dirty="0">
                <a:latin typeface="Calibri"/>
                <a:cs typeface="Calibri"/>
              </a:rPr>
              <a:t>for </a:t>
            </a:r>
            <a:r>
              <a:rPr sz="1500" spc="-10" dirty="0">
                <a:latin typeface="Calibri"/>
                <a:cs typeface="Calibri"/>
              </a:rPr>
              <a:t>innovations between </a:t>
            </a:r>
            <a:r>
              <a:rPr sz="1500" spc="-5" dirty="0">
                <a:latin typeface="Calibri"/>
                <a:cs typeface="Calibri"/>
              </a:rPr>
              <a:t>associations </a:t>
            </a:r>
            <a:r>
              <a:rPr sz="1500" dirty="0">
                <a:latin typeface="Calibri"/>
                <a:cs typeface="Calibri"/>
              </a:rPr>
              <a:t>and</a:t>
            </a:r>
            <a:r>
              <a:rPr sz="1500" spc="8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cooperatives</a:t>
            </a:r>
            <a:endParaRPr sz="15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Font typeface="Arial"/>
              <a:buChar char="•"/>
            </a:pPr>
            <a:endParaRPr sz="21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500" b="1" spc="-5" dirty="0">
                <a:latin typeface="Calibri"/>
                <a:cs typeface="Calibri"/>
              </a:rPr>
              <a:t>Netherlands</a:t>
            </a:r>
            <a:endParaRPr sz="15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359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500" spc="-10" dirty="0">
                <a:latin typeface="Calibri"/>
                <a:cs typeface="Calibri"/>
              </a:rPr>
              <a:t>Innovation </a:t>
            </a:r>
            <a:r>
              <a:rPr sz="1500" spc="-5" dirty="0">
                <a:latin typeface="Calibri"/>
                <a:cs typeface="Calibri"/>
              </a:rPr>
              <a:t>mostly bottom-up </a:t>
            </a:r>
            <a:r>
              <a:rPr sz="1500" dirty="0">
                <a:latin typeface="Calibri"/>
                <a:cs typeface="Calibri"/>
              </a:rPr>
              <a:t>in </a:t>
            </a:r>
            <a:r>
              <a:rPr sz="1500" spc="-10" dirty="0">
                <a:latin typeface="Calibri"/>
                <a:cs typeface="Calibri"/>
              </a:rPr>
              <a:t>sustainability, </a:t>
            </a:r>
            <a:r>
              <a:rPr sz="1500" spc="-5" dirty="0">
                <a:latin typeface="Calibri"/>
                <a:cs typeface="Calibri"/>
              </a:rPr>
              <a:t>top-down </a:t>
            </a:r>
            <a:r>
              <a:rPr sz="1500" dirty="0">
                <a:latin typeface="Calibri"/>
                <a:cs typeface="Calibri"/>
              </a:rPr>
              <a:t>in </a:t>
            </a:r>
            <a:r>
              <a:rPr sz="1500" spc="-10" dirty="0">
                <a:latin typeface="Calibri"/>
                <a:cs typeface="Calibri"/>
              </a:rPr>
              <a:t>mental</a:t>
            </a:r>
            <a:r>
              <a:rPr sz="1500" spc="-10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health</a:t>
            </a:r>
            <a:endParaRPr sz="1500">
              <a:latin typeface="Calibri"/>
              <a:cs typeface="Calibri"/>
            </a:endParaRPr>
          </a:p>
          <a:p>
            <a:pPr marL="299085" marR="798830" indent="-287020">
              <a:lnSpc>
                <a:spcPct val="100000"/>
              </a:lnSpc>
              <a:spcBef>
                <a:spcPts val="359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500" spc="-15" dirty="0">
                <a:latin typeface="Calibri"/>
                <a:cs typeface="Calibri"/>
              </a:rPr>
              <a:t>Few </a:t>
            </a:r>
            <a:r>
              <a:rPr sz="1500" spc="-10" dirty="0">
                <a:latin typeface="Calibri"/>
                <a:cs typeface="Calibri"/>
              </a:rPr>
              <a:t>formal </a:t>
            </a:r>
            <a:r>
              <a:rPr sz="1500" dirty="0">
                <a:latin typeface="Calibri"/>
                <a:cs typeface="Calibri"/>
              </a:rPr>
              <a:t>risk </a:t>
            </a:r>
            <a:r>
              <a:rPr sz="1500" spc="-5" dirty="0">
                <a:latin typeface="Calibri"/>
                <a:cs typeface="Calibri"/>
              </a:rPr>
              <a:t>management </a:t>
            </a:r>
            <a:r>
              <a:rPr sz="1500" spc="-10" dirty="0">
                <a:latin typeface="Calibri"/>
                <a:cs typeface="Calibri"/>
              </a:rPr>
              <a:t>strategies </a:t>
            </a:r>
            <a:r>
              <a:rPr sz="1500" spc="-35" dirty="0">
                <a:latin typeface="Calibri"/>
                <a:cs typeface="Calibri"/>
              </a:rPr>
              <a:t>(new, </a:t>
            </a:r>
            <a:r>
              <a:rPr sz="1500" spc="-5" dirty="0">
                <a:latin typeface="Calibri"/>
                <a:cs typeface="Calibri"/>
              </a:rPr>
              <a:t>small </a:t>
            </a:r>
            <a:r>
              <a:rPr sz="1500" spc="-10" dirty="0">
                <a:latin typeface="Calibri"/>
                <a:cs typeface="Calibri"/>
              </a:rPr>
              <a:t>organisations </a:t>
            </a:r>
            <a:r>
              <a:rPr sz="1500" dirty="0">
                <a:latin typeface="Calibri"/>
                <a:cs typeface="Calibri"/>
              </a:rPr>
              <a:t>in </a:t>
            </a:r>
            <a:r>
              <a:rPr sz="1500" spc="-10" dirty="0">
                <a:latin typeface="Calibri"/>
                <a:cs typeface="Calibri"/>
              </a:rPr>
              <a:t>sustainability,  </a:t>
            </a:r>
            <a:r>
              <a:rPr sz="1500" spc="-5" dirty="0">
                <a:latin typeface="Calibri"/>
                <a:cs typeface="Calibri"/>
              </a:rPr>
              <a:t>more </a:t>
            </a:r>
            <a:r>
              <a:rPr sz="1500" dirty="0">
                <a:latin typeface="Calibri"/>
                <a:cs typeface="Calibri"/>
              </a:rPr>
              <a:t>surprising in </a:t>
            </a:r>
            <a:r>
              <a:rPr sz="1500" spc="-25" dirty="0">
                <a:latin typeface="Calibri"/>
                <a:cs typeface="Calibri"/>
              </a:rPr>
              <a:t>larger, </a:t>
            </a:r>
            <a:r>
              <a:rPr sz="1500" spc="-5" dirty="0">
                <a:latin typeface="Calibri"/>
                <a:cs typeface="Calibri"/>
              </a:rPr>
              <a:t>established </a:t>
            </a:r>
            <a:r>
              <a:rPr sz="1500" spc="-10" dirty="0">
                <a:latin typeface="Calibri"/>
                <a:cs typeface="Calibri"/>
              </a:rPr>
              <a:t>mental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health</a:t>
            </a:r>
            <a:endParaRPr sz="15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sz="1500" spc="-10" dirty="0">
                <a:latin typeface="Calibri"/>
                <a:cs typeface="Calibri"/>
              </a:rPr>
              <a:t>organisations)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500" b="1" spc="-5" dirty="0">
                <a:latin typeface="Calibri"/>
                <a:cs typeface="Calibri"/>
              </a:rPr>
              <a:t>Slovakia</a:t>
            </a:r>
            <a:endParaRPr sz="15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500" spc="-10" dirty="0">
                <a:latin typeface="Calibri"/>
                <a:cs typeface="Calibri"/>
              </a:rPr>
              <a:t>Strong </a:t>
            </a:r>
            <a:r>
              <a:rPr sz="1500" dirty="0">
                <a:latin typeface="Calibri"/>
                <a:cs typeface="Calibri"/>
              </a:rPr>
              <a:t>public </a:t>
            </a:r>
            <a:r>
              <a:rPr sz="1500" spc="-10" dirty="0">
                <a:latin typeface="Calibri"/>
                <a:cs typeface="Calibri"/>
              </a:rPr>
              <a:t>sector </a:t>
            </a:r>
            <a:r>
              <a:rPr sz="1500" spc="-5" dirty="0">
                <a:latin typeface="Calibri"/>
                <a:cs typeface="Calibri"/>
              </a:rPr>
              <a:t>presence </a:t>
            </a:r>
            <a:r>
              <a:rPr sz="1500" dirty="0">
                <a:latin typeface="Calibri"/>
                <a:cs typeface="Calibri"/>
              </a:rPr>
              <a:t>in </a:t>
            </a:r>
            <a:r>
              <a:rPr sz="1500" spc="-5" dirty="0">
                <a:latin typeface="Calibri"/>
                <a:cs typeface="Calibri"/>
              </a:rPr>
              <a:t>both </a:t>
            </a:r>
            <a:r>
              <a:rPr sz="1500" spc="-10" dirty="0">
                <a:latin typeface="Calibri"/>
                <a:cs typeface="Calibri"/>
              </a:rPr>
              <a:t>mental </a:t>
            </a:r>
            <a:r>
              <a:rPr sz="1500" spc="-5" dirty="0">
                <a:latin typeface="Calibri"/>
                <a:cs typeface="Calibri"/>
              </a:rPr>
              <a:t>health </a:t>
            </a:r>
            <a:r>
              <a:rPr sz="1500" dirty="0">
                <a:latin typeface="Calibri"/>
                <a:cs typeface="Calibri"/>
              </a:rPr>
              <a:t>and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sustainability</a:t>
            </a:r>
            <a:endParaRPr sz="15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500" spc="-5" dirty="0">
                <a:latin typeface="Calibri"/>
                <a:cs typeface="Calibri"/>
              </a:rPr>
              <a:t>Explicitly acknowledged PPPs </a:t>
            </a:r>
            <a:r>
              <a:rPr sz="1500" dirty="0">
                <a:latin typeface="Calibri"/>
                <a:cs typeface="Calibri"/>
              </a:rPr>
              <a:t>as </a:t>
            </a:r>
            <a:r>
              <a:rPr sz="1500" spc="-5" dirty="0">
                <a:latin typeface="Calibri"/>
                <a:cs typeface="Calibri"/>
              </a:rPr>
              <a:t>ambivalent </a:t>
            </a:r>
            <a:r>
              <a:rPr sz="1500" spc="-10" dirty="0">
                <a:latin typeface="Calibri"/>
                <a:cs typeface="Calibri"/>
              </a:rPr>
              <a:t>(more </a:t>
            </a:r>
            <a:r>
              <a:rPr sz="1500" dirty="0">
                <a:latin typeface="Calibri"/>
                <a:cs typeface="Calibri"/>
              </a:rPr>
              <a:t>risk than </a:t>
            </a:r>
            <a:r>
              <a:rPr sz="1500" spc="-5" dirty="0">
                <a:latin typeface="Calibri"/>
                <a:cs typeface="Calibri"/>
              </a:rPr>
              <a:t>source of </a:t>
            </a:r>
            <a:r>
              <a:rPr sz="1500" spc="-10" dirty="0">
                <a:latin typeface="Calibri"/>
                <a:cs typeface="Calibri"/>
              </a:rPr>
              <a:t>innovation,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esp.</a:t>
            </a:r>
            <a:endParaRPr sz="1500">
              <a:latin typeface="Calibri"/>
              <a:cs typeface="Calibri"/>
            </a:endParaRPr>
          </a:p>
          <a:p>
            <a:pPr marL="756285">
              <a:lnSpc>
                <a:spcPct val="100000"/>
              </a:lnSpc>
            </a:pPr>
            <a:r>
              <a:rPr sz="1500" spc="-5" dirty="0">
                <a:latin typeface="Calibri"/>
                <a:cs typeface="Calibri"/>
              </a:rPr>
              <a:t>partnerships with local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government)</a:t>
            </a:r>
            <a:endParaRPr sz="15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500" b="1" dirty="0">
                <a:latin typeface="Calibri"/>
                <a:cs typeface="Calibri"/>
              </a:rPr>
              <a:t>UK</a:t>
            </a:r>
            <a:endParaRPr sz="1500">
              <a:latin typeface="Calibri"/>
              <a:cs typeface="Calibri"/>
            </a:endParaRPr>
          </a:p>
          <a:p>
            <a:pPr marL="812800" marR="882650" lvl="1" indent="-28511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812165" algn="l"/>
                <a:tab pos="812800" algn="l"/>
              </a:tabLst>
            </a:pPr>
            <a:r>
              <a:rPr sz="1500" spc="-5" dirty="0">
                <a:latin typeface="Calibri"/>
                <a:cs typeface="Calibri"/>
              </a:rPr>
              <a:t>Decentralised </a:t>
            </a:r>
            <a:r>
              <a:rPr sz="1500" dirty="0">
                <a:latin typeface="Calibri"/>
                <a:cs typeface="Calibri"/>
              </a:rPr>
              <a:t>risk </a:t>
            </a:r>
            <a:r>
              <a:rPr sz="1500" spc="-5" dirty="0">
                <a:latin typeface="Calibri"/>
                <a:cs typeface="Calibri"/>
              </a:rPr>
              <a:t>management </a:t>
            </a:r>
            <a:r>
              <a:rPr sz="1500" spc="-10" dirty="0">
                <a:latin typeface="Calibri"/>
                <a:cs typeface="Calibri"/>
              </a:rPr>
              <a:t>standards, </a:t>
            </a:r>
            <a:r>
              <a:rPr sz="1500" dirty="0">
                <a:latin typeface="Calibri"/>
                <a:cs typeface="Calibri"/>
              </a:rPr>
              <a:t>esp. in </a:t>
            </a:r>
            <a:r>
              <a:rPr sz="1500" spc="-10" dirty="0">
                <a:latin typeface="Calibri"/>
                <a:cs typeface="Calibri"/>
              </a:rPr>
              <a:t>mental </a:t>
            </a:r>
            <a:r>
              <a:rPr sz="1500" dirty="0">
                <a:latin typeface="Calibri"/>
                <a:cs typeface="Calibri"/>
              </a:rPr>
              <a:t>health </a:t>
            </a:r>
            <a:r>
              <a:rPr sz="1500" spc="-5" dirty="0">
                <a:latin typeface="Calibri"/>
                <a:cs typeface="Calibri"/>
              </a:rPr>
              <a:t>(informal  </a:t>
            </a:r>
            <a:r>
              <a:rPr sz="1500" dirty="0">
                <a:latin typeface="Calibri"/>
                <a:cs typeface="Calibri"/>
              </a:rPr>
              <a:t>sharing)</a:t>
            </a:r>
            <a:endParaRPr sz="1500">
              <a:latin typeface="Calibri"/>
              <a:cs typeface="Calibri"/>
            </a:endParaRPr>
          </a:p>
          <a:p>
            <a:pPr marL="812800" lvl="1" indent="-28511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812165" algn="l"/>
                <a:tab pos="812800" algn="l"/>
              </a:tabLst>
            </a:pPr>
            <a:r>
              <a:rPr sz="1500" spc="-10" dirty="0">
                <a:latin typeface="Calibri"/>
                <a:cs typeface="Calibri"/>
              </a:rPr>
              <a:t>Regulatory/bureaucratic </a:t>
            </a:r>
            <a:r>
              <a:rPr sz="1500" dirty="0">
                <a:latin typeface="Calibri"/>
                <a:cs typeface="Calibri"/>
              </a:rPr>
              <a:t>risk </a:t>
            </a:r>
            <a:r>
              <a:rPr sz="1500" spc="-5" dirty="0">
                <a:latin typeface="Calibri"/>
                <a:cs typeface="Calibri"/>
              </a:rPr>
              <a:t>management seen </a:t>
            </a:r>
            <a:r>
              <a:rPr sz="1500" dirty="0">
                <a:latin typeface="Calibri"/>
                <a:cs typeface="Calibri"/>
              </a:rPr>
              <a:t>as </a:t>
            </a:r>
            <a:r>
              <a:rPr sz="1500" spc="-5" dirty="0">
                <a:latin typeface="Calibri"/>
                <a:cs typeface="Calibri"/>
              </a:rPr>
              <a:t>stifling </a:t>
            </a:r>
            <a:r>
              <a:rPr sz="1500" spc="-10" dirty="0">
                <a:latin typeface="Calibri"/>
                <a:cs typeface="Calibri"/>
              </a:rPr>
              <a:t>innovation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in</a:t>
            </a:r>
            <a:endParaRPr sz="1500">
              <a:latin typeface="Calibri"/>
              <a:cs typeface="Calibri"/>
            </a:endParaRPr>
          </a:p>
          <a:p>
            <a:pPr marL="812800">
              <a:lnSpc>
                <a:spcPct val="100000"/>
              </a:lnSpc>
            </a:pPr>
            <a:r>
              <a:rPr sz="1500" spc="-10" dirty="0">
                <a:latin typeface="Calibri"/>
                <a:cs typeface="Calibri"/>
              </a:rPr>
              <a:t>environmental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sustainability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" name="object 4" descr="Italian flag"/>
          <p:cNvSpPr/>
          <p:nvPr/>
        </p:nvSpPr>
        <p:spPr>
          <a:xfrm>
            <a:off x="131063" y="716280"/>
            <a:ext cx="915924" cy="5349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 descr="Netherlands flag"/>
          <p:cNvSpPr/>
          <p:nvPr/>
        </p:nvSpPr>
        <p:spPr>
          <a:xfrm>
            <a:off x="170687" y="1437132"/>
            <a:ext cx="848868" cy="6004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 descr="Slovakian flag"/>
          <p:cNvSpPr/>
          <p:nvPr/>
        </p:nvSpPr>
        <p:spPr>
          <a:xfrm>
            <a:off x="202692" y="2228088"/>
            <a:ext cx="838200" cy="60045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 descr="UK flag"/>
          <p:cNvSpPr/>
          <p:nvPr/>
        </p:nvSpPr>
        <p:spPr>
          <a:xfrm>
            <a:off x="131063" y="2948939"/>
            <a:ext cx="888492" cy="60045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81476" y="461899"/>
            <a:ext cx="27298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Conclusions</a:t>
            </a:r>
          </a:p>
        </p:txBody>
      </p:sp>
      <p:sp>
        <p:nvSpPr>
          <p:cNvPr id="3" name="object 3" descr="Ball on path rolling with three possible directions of travel"/>
          <p:cNvSpPr/>
          <p:nvPr/>
        </p:nvSpPr>
        <p:spPr>
          <a:xfrm>
            <a:off x="6124955" y="3285744"/>
            <a:ext cx="2991611" cy="2243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67205" y="1304413"/>
            <a:ext cx="7319009" cy="511048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Policy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10" dirty="0">
                <a:latin typeface="Calibri"/>
                <a:cs typeface="Calibri"/>
              </a:rPr>
              <a:t>Recognising </a:t>
            </a:r>
            <a:r>
              <a:rPr sz="1800" dirty="0">
                <a:latin typeface="Calibri"/>
                <a:cs typeface="Calibri"/>
              </a:rPr>
              <a:t>the </a:t>
            </a:r>
            <a:r>
              <a:rPr sz="1800" spc="-15" dirty="0">
                <a:latin typeface="Calibri"/>
                <a:cs typeface="Calibri"/>
              </a:rPr>
              <a:t>role </a:t>
            </a:r>
            <a:r>
              <a:rPr sz="1800" spc="-5" dirty="0">
                <a:latin typeface="Calibri"/>
                <a:cs typeface="Calibri"/>
              </a:rPr>
              <a:t>of </a:t>
            </a:r>
            <a:r>
              <a:rPr sz="1800" spc="-10" dirty="0">
                <a:latin typeface="Calibri"/>
                <a:cs typeface="Calibri"/>
              </a:rPr>
              <a:t>regulation </a:t>
            </a:r>
            <a:r>
              <a:rPr sz="1800" dirty="0">
                <a:latin typeface="Calibri"/>
                <a:cs typeface="Calibri"/>
              </a:rPr>
              <a:t>and </a:t>
            </a:r>
            <a:r>
              <a:rPr sz="1800" spc="-10" dirty="0">
                <a:latin typeface="Calibri"/>
                <a:cs typeface="Calibri"/>
              </a:rPr>
              <a:t>institutional frameworks rather</a:t>
            </a:r>
            <a:r>
              <a:rPr sz="1800" spc="17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than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an </a:t>
            </a:r>
            <a:r>
              <a:rPr sz="1800" spc="-10" dirty="0">
                <a:latin typeface="Calibri"/>
                <a:cs typeface="Calibri"/>
              </a:rPr>
              <a:t>understanding </a:t>
            </a:r>
            <a:r>
              <a:rPr sz="1800" spc="-5" dirty="0">
                <a:latin typeface="Calibri"/>
                <a:cs typeface="Calibri"/>
              </a:rPr>
              <a:t>of </a:t>
            </a:r>
            <a:r>
              <a:rPr sz="1800" spc="-10" dirty="0">
                <a:latin typeface="Calibri"/>
                <a:cs typeface="Calibri"/>
              </a:rPr>
              <a:t>innovation </a:t>
            </a:r>
            <a:r>
              <a:rPr sz="1800" spc="-5" dirty="0">
                <a:latin typeface="Calibri"/>
                <a:cs typeface="Calibri"/>
              </a:rPr>
              <a:t>processes </a:t>
            </a:r>
            <a:r>
              <a:rPr sz="1800" dirty="0">
                <a:latin typeface="Calibri"/>
                <a:cs typeface="Calibri"/>
              </a:rPr>
              <a:t>as </a:t>
            </a:r>
            <a:r>
              <a:rPr sz="1800" spc="-5" dirty="0">
                <a:latin typeface="Calibri"/>
                <a:cs typeface="Calibri"/>
              </a:rPr>
              <a:t>driver </a:t>
            </a:r>
            <a:r>
              <a:rPr sz="1800" spc="-15" dirty="0">
                <a:latin typeface="Calibri"/>
                <a:cs typeface="Calibri"/>
              </a:rPr>
              <a:t>for </a:t>
            </a:r>
            <a:r>
              <a:rPr sz="1800" spc="-5" dirty="0">
                <a:latin typeface="Calibri"/>
                <a:cs typeface="Calibri"/>
              </a:rPr>
              <a:t>risk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management</a:t>
            </a:r>
            <a:endParaRPr sz="1800">
              <a:latin typeface="Calibri"/>
              <a:cs typeface="Calibri"/>
            </a:endParaRPr>
          </a:p>
          <a:p>
            <a:pPr marL="355600" marR="617220" indent="-342900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10" dirty="0">
                <a:latin typeface="Calibri"/>
                <a:cs typeface="Calibri"/>
              </a:rPr>
              <a:t>Move </a:t>
            </a:r>
            <a:r>
              <a:rPr sz="1800" spc="-20" dirty="0">
                <a:latin typeface="Calibri"/>
                <a:cs typeface="Calibri"/>
              </a:rPr>
              <a:t>away </a:t>
            </a:r>
            <a:r>
              <a:rPr sz="1800" spc="-10" dirty="0">
                <a:latin typeface="Calibri"/>
                <a:cs typeface="Calibri"/>
              </a:rPr>
              <a:t>from </a:t>
            </a:r>
            <a:r>
              <a:rPr sz="1800" spc="-5" dirty="0">
                <a:latin typeface="Calibri"/>
                <a:cs typeface="Calibri"/>
              </a:rPr>
              <a:t>minimisation of risk </a:t>
            </a:r>
            <a:r>
              <a:rPr sz="1800" i="1" spc="-5" dirty="0">
                <a:latin typeface="Calibri"/>
                <a:cs typeface="Calibri"/>
              </a:rPr>
              <a:t>if </a:t>
            </a:r>
            <a:r>
              <a:rPr sz="1800" spc="-10" dirty="0">
                <a:latin typeface="Calibri"/>
                <a:cs typeface="Calibri"/>
              </a:rPr>
              <a:t>policy </a:t>
            </a:r>
            <a:r>
              <a:rPr sz="1800" spc="-5" dirty="0">
                <a:latin typeface="Calibri"/>
                <a:cs typeface="Calibri"/>
              </a:rPr>
              <a:t>is </a:t>
            </a:r>
            <a:r>
              <a:rPr sz="1800" dirty="0">
                <a:latin typeface="Calibri"/>
                <a:cs typeface="Calibri"/>
              </a:rPr>
              <a:t>meant </a:t>
            </a:r>
            <a:r>
              <a:rPr sz="1800" spc="-10" dirty="0">
                <a:latin typeface="Calibri"/>
                <a:cs typeface="Calibri"/>
              </a:rPr>
              <a:t>to encourage  innovation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10" dirty="0">
                <a:latin typeface="Calibri"/>
                <a:cs typeface="Calibri"/>
              </a:rPr>
              <a:t>Encourage/provide follow-up </a:t>
            </a:r>
            <a:r>
              <a:rPr sz="1800" spc="-5" dirty="0">
                <a:latin typeface="Calibri"/>
                <a:cs typeface="Calibri"/>
              </a:rPr>
              <a:t>funding </a:t>
            </a:r>
            <a:r>
              <a:rPr sz="1800" spc="-10" dirty="0">
                <a:latin typeface="Calibri"/>
                <a:cs typeface="Calibri"/>
              </a:rPr>
              <a:t>to </a:t>
            </a:r>
            <a:r>
              <a:rPr sz="1800" spc="-15" dirty="0">
                <a:latin typeface="Calibri"/>
                <a:cs typeface="Calibri"/>
              </a:rPr>
              <a:t>make </a:t>
            </a:r>
            <a:r>
              <a:rPr sz="1800" spc="-10" dirty="0">
                <a:latin typeface="Calibri"/>
                <a:cs typeface="Calibri"/>
              </a:rPr>
              <a:t>innovations</a:t>
            </a:r>
            <a:r>
              <a:rPr sz="1800" spc="114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sustainable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Calibri"/>
                <a:cs typeface="Calibri"/>
              </a:rPr>
              <a:t>(funding risk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paramount!)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Practice</a:t>
            </a:r>
            <a:endParaRPr sz="1800">
              <a:latin typeface="Calibri"/>
              <a:cs typeface="Calibri"/>
            </a:endParaRPr>
          </a:p>
          <a:p>
            <a:pPr marL="355600" marR="4386580" indent="-342900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Calibri"/>
                <a:cs typeface="Calibri"/>
              </a:rPr>
              <a:t>Acknowledge </a:t>
            </a:r>
            <a:r>
              <a:rPr sz="1800" spc="-10" dirty="0">
                <a:latin typeface="Calibri"/>
                <a:cs typeface="Calibri"/>
              </a:rPr>
              <a:t>effects </a:t>
            </a:r>
            <a:r>
              <a:rPr sz="1800" spc="-5" dirty="0">
                <a:latin typeface="Calibri"/>
                <a:cs typeface="Calibri"/>
              </a:rPr>
              <a:t>of risk  management on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innovation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in funding </a:t>
            </a:r>
            <a:r>
              <a:rPr sz="1800" spc="-10" dirty="0">
                <a:latin typeface="Calibri"/>
                <a:cs typeface="Calibri"/>
              </a:rPr>
              <a:t>calls </a:t>
            </a:r>
            <a:r>
              <a:rPr sz="1800" spc="-5" dirty="0">
                <a:latin typeface="Calibri"/>
                <a:cs typeface="Calibri"/>
              </a:rPr>
              <a:t>(i.e. level of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detail)</a:t>
            </a:r>
            <a:endParaRPr sz="1800">
              <a:latin typeface="Calibri"/>
              <a:cs typeface="Calibri"/>
            </a:endParaRPr>
          </a:p>
          <a:p>
            <a:pPr marL="355600" marR="2672080" indent="-34290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Calibri"/>
                <a:cs typeface="Calibri"/>
              </a:rPr>
              <a:t>Raise </a:t>
            </a:r>
            <a:r>
              <a:rPr sz="1800" spc="-10" dirty="0">
                <a:latin typeface="Calibri"/>
                <a:cs typeface="Calibri"/>
              </a:rPr>
              <a:t>awareness </a:t>
            </a:r>
            <a:r>
              <a:rPr sz="1800" dirty="0">
                <a:latin typeface="Calibri"/>
                <a:cs typeface="Calibri"/>
              </a:rPr>
              <a:t>and </a:t>
            </a:r>
            <a:r>
              <a:rPr sz="1800" spc="-5" dirty="0">
                <a:latin typeface="Calibri"/>
                <a:cs typeface="Calibri"/>
              </a:rPr>
              <a:t>acknowledge risk </a:t>
            </a:r>
            <a:r>
              <a:rPr sz="1800" dirty="0">
                <a:latin typeface="Calibri"/>
                <a:cs typeface="Calibri"/>
              </a:rPr>
              <a:t>as </a:t>
            </a:r>
            <a:r>
              <a:rPr sz="1800" spc="-15" dirty="0">
                <a:latin typeface="Calibri"/>
                <a:cs typeface="Calibri"/>
              </a:rPr>
              <a:t>core  </a:t>
            </a:r>
            <a:r>
              <a:rPr sz="1800" spc="-5" dirty="0">
                <a:latin typeface="Calibri"/>
                <a:cs typeface="Calibri"/>
              </a:rPr>
              <a:t>of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process</a:t>
            </a:r>
            <a:endParaRPr sz="18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of</a:t>
            </a:r>
            <a:r>
              <a:rPr sz="1800" spc="-10" dirty="0">
                <a:latin typeface="Calibri"/>
                <a:cs typeface="Calibri"/>
              </a:rPr>
              <a:t> innovation</a:t>
            </a:r>
            <a:endParaRPr sz="1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1400" spc="-15" dirty="0">
                <a:latin typeface="Calibri"/>
                <a:cs typeface="Calibri"/>
              </a:rPr>
              <a:t>Make </a:t>
            </a:r>
            <a:r>
              <a:rPr sz="1400" spc="-5" dirty="0">
                <a:latin typeface="Calibri"/>
                <a:cs typeface="Calibri"/>
              </a:rPr>
              <a:t>connection </a:t>
            </a:r>
            <a:r>
              <a:rPr sz="1400" spc="-10" dirty="0">
                <a:latin typeface="Calibri"/>
                <a:cs typeface="Calibri"/>
              </a:rPr>
              <a:t>explicit </a:t>
            </a:r>
            <a:r>
              <a:rPr sz="1400" dirty="0">
                <a:latin typeface="Calibri"/>
                <a:cs typeface="Calibri"/>
              </a:rPr>
              <a:t>within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organisation</a:t>
            </a:r>
            <a:endParaRPr sz="1400">
              <a:latin typeface="Calibri"/>
              <a:cs typeface="Calibri"/>
            </a:endParaRPr>
          </a:p>
          <a:p>
            <a:pPr marL="355600" marR="1002665" indent="-342900">
              <a:lnSpc>
                <a:spcPct val="100000"/>
              </a:lnSpc>
              <a:spcBef>
                <a:spcPts val="4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spc="-15" dirty="0">
                <a:latin typeface="Calibri"/>
                <a:cs typeface="Calibri"/>
              </a:rPr>
              <a:t>Differentiate </a:t>
            </a:r>
            <a:r>
              <a:rPr sz="1800" dirty="0">
                <a:latin typeface="Calibri"/>
                <a:cs typeface="Calibri"/>
              </a:rPr>
              <a:t>types </a:t>
            </a:r>
            <a:r>
              <a:rPr sz="1800" spc="-5" dirty="0">
                <a:latin typeface="Calibri"/>
                <a:cs typeface="Calibri"/>
              </a:rPr>
              <a:t>of risk </a:t>
            </a:r>
            <a:r>
              <a:rPr sz="1800" dirty="0">
                <a:latin typeface="Calibri"/>
                <a:cs typeface="Calibri"/>
              </a:rPr>
              <a:t>and </a:t>
            </a:r>
            <a:r>
              <a:rPr sz="1800" spc="-5" dirty="0">
                <a:latin typeface="Calibri"/>
                <a:cs typeface="Calibri"/>
              </a:rPr>
              <a:t>adjust </a:t>
            </a:r>
            <a:r>
              <a:rPr sz="1800" spc="-10" dirty="0">
                <a:latin typeface="Calibri"/>
                <a:cs typeface="Calibri"/>
              </a:rPr>
              <a:t>hard/soft </a:t>
            </a:r>
            <a:r>
              <a:rPr sz="1800" spc="-5" dirty="0">
                <a:latin typeface="Calibri"/>
                <a:cs typeface="Calibri"/>
              </a:rPr>
              <a:t>risk management  approaches </a:t>
            </a:r>
            <a:r>
              <a:rPr sz="1800" spc="-10" dirty="0">
                <a:latin typeface="Calibri"/>
                <a:cs typeface="Calibri"/>
              </a:rPr>
              <a:t>accordingly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1064" y="461899"/>
            <a:ext cx="47498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Questions?</a:t>
            </a:r>
            <a:r>
              <a:rPr spc="-50" dirty="0"/>
              <a:t> </a:t>
            </a:r>
            <a:r>
              <a:rPr spc="-20" dirty="0"/>
              <a:t>Answers.</a:t>
            </a:r>
          </a:p>
        </p:txBody>
      </p:sp>
      <p:sp>
        <p:nvSpPr>
          <p:cNvPr id="3" name="object 3" descr="Graphic of different colour people icons with question marks in thought bubbles above their heads"/>
          <p:cNvSpPr/>
          <p:nvPr/>
        </p:nvSpPr>
        <p:spPr>
          <a:xfrm>
            <a:off x="2609976" y="1795549"/>
            <a:ext cx="4873371" cy="43309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588</Words>
  <Application>Microsoft Office PowerPoint</Application>
  <PresentationFormat>On-screen Show (4:3)</PresentationFormat>
  <Paragraphs>91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Risky Business Risk Management and Innovation in Public Services</vt:lpstr>
      <vt:lpstr>Research Questions</vt:lpstr>
      <vt:lpstr>Methodology and Data</vt:lpstr>
      <vt:lpstr>Theoretical Background</vt:lpstr>
      <vt:lpstr>Survey Findings</vt:lpstr>
      <vt:lpstr>Interview Findings</vt:lpstr>
      <vt:lpstr>Comparative Findings</vt:lpstr>
      <vt:lpstr>Conclusions</vt:lpstr>
      <vt:lpstr>Questions? Answers.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LIPSE STARTING CONFERENCE [7-8 MAY 2013 BERLIN GERMANY]</dc:title>
  <dc:creator>W. Voorberg</dc:creator>
  <cp:lastModifiedBy>Jen</cp:lastModifiedBy>
  <cp:revision>2</cp:revision>
  <dcterms:created xsi:type="dcterms:W3CDTF">2020-08-06T14:15:22Z</dcterms:created>
  <dcterms:modified xsi:type="dcterms:W3CDTF">2020-08-06T14:19:26Z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2016-02-29T00:00:00Z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2020-08-06T00:00:00Z</vt:filetime>
  </property>
</Properties>
</file>