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4" autoAdjust="0"/>
    <p:restoredTop sz="94712" autoAdjust="0"/>
  </p:normalViewPr>
  <p:slideViewPr>
    <p:cSldViewPr>
      <p:cViewPr>
        <p:scale>
          <a:sx n="70" d="100"/>
          <a:sy n="70" d="100"/>
        </p:scale>
        <p:origin x="2124" y="91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13165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r>
              <a:t>Presenter</a:t>
            </a:r>
          </a:p>
          <a:p>
            <a:r>
              <a:t>2017-05-16 12:45:25</a:t>
            </a:r>
          </a:p>
          <a:p>
            <a:r>
              <a:t>--------------------------------------------</a:t>
            </a:r>
          </a:p>
          <a:p>
            <a:r>
              <a:t>Questions/Discussion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pPr marL="12700">
              <a:lnSpc>
                <a:spcPts val="1810"/>
              </a:lnSpc>
            </a:pPr>
            <a:r>
              <a:rPr spc="-10" dirty="0"/>
              <a:t>Centre </a:t>
            </a:r>
            <a:r>
              <a:rPr spc="-15" dirty="0"/>
              <a:t>for </a:t>
            </a:r>
            <a:r>
              <a:rPr dirty="0"/>
              <a:t>Service</a:t>
            </a:r>
            <a:r>
              <a:rPr spc="5" dirty="0"/>
              <a:t> </a:t>
            </a:r>
            <a:r>
              <a:rPr spc="-10" dirty="0"/>
              <a:t>Excellence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0070C0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7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pPr marL="12700">
              <a:lnSpc>
                <a:spcPts val="1810"/>
              </a:lnSpc>
            </a:pPr>
            <a:r>
              <a:rPr spc="-10" dirty="0"/>
              <a:t>Centre </a:t>
            </a:r>
            <a:r>
              <a:rPr spc="-15" dirty="0"/>
              <a:t>for </a:t>
            </a:r>
            <a:r>
              <a:rPr dirty="0"/>
              <a:t>Service</a:t>
            </a:r>
            <a:r>
              <a:rPr spc="5" dirty="0"/>
              <a:t> </a:t>
            </a:r>
            <a:r>
              <a:rPr spc="-10" dirty="0"/>
              <a:t>Excellence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0070C0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pPr marL="12700">
              <a:lnSpc>
                <a:spcPts val="1810"/>
              </a:lnSpc>
            </a:pPr>
            <a:r>
              <a:rPr spc="-10" dirty="0"/>
              <a:t>Centre </a:t>
            </a:r>
            <a:r>
              <a:rPr spc="-15" dirty="0"/>
              <a:t>for </a:t>
            </a:r>
            <a:r>
              <a:rPr dirty="0"/>
              <a:t>Service</a:t>
            </a:r>
            <a:r>
              <a:rPr spc="5" dirty="0"/>
              <a:t> </a:t>
            </a:r>
            <a:r>
              <a:rPr spc="-10" dirty="0"/>
              <a:t>Excellence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8/6/2020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0070C0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pPr marL="12700">
              <a:lnSpc>
                <a:spcPts val="1810"/>
              </a:lnSpc>
            </a:pPr>
            <a:r>
              <a:rPr spc="-10" dirty="0"/>
              <a:t>Centre </a:t>
            </a:r>
            <a:r>
              <a:rPr spc="-15" dirty="0"/>
              <a:t>for </a:t>
            </a:r>
            <a:r>
              <a:rPr dirty="0"/>
              <a:t>Service</a:t>
            </a:r>
            <a:r>
              <a:rPr spc="5" dirty="0"/>
              <a:t> </a:t>
            </a:r>
            <a:r>
              <a:rPr spc="-10" dirty="0"/>
              <a:t>Excellence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8/6/2020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pPr marL="12700">
              <a:lnSpc>
                <a:spcPts val="1810"/>
              </a:lnSpc>
            </a:pPr>
            <a:r>
              <a:rPr spc="-10" dirty="0"/>
              <a:t>Centre </a:t>
            </a:r>
            <a:r>
              <a:rPr spc="-15" dirty="0"/>
              <a:t>for </a:t>
            </a:r>
            <a:r>
              <a:rPr dirty="0"/>
              <a:t>Service</a:t>
            </a:r>
            <a:r>
              <a:rPr spc="5" dirty="0"/>
              <a:t> </a:t>
            </a:r>
            <a:r>
              <a:rPr spc="-10" dirty="0"/>
              <a:t>Excellence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8/6/2020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8172450" y="5516879"/>
            <a:ext cx="835151" cy="119024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78992" y="692658"/>
            <a:ext cx="108965" cy="4986528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251459" y="5649467"/>
            <a:ext cx="1049274" cy="1019556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673578" y="462343"/>
            <a:ext cx="4745355" cy="695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rgbClr val="0070C0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84769" y="1948688"/>
            <a:ext cx="6686550" cy="37287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202939" y="6432041"/>
            <a:ext cx="2701925" cy="254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pPr marL="12700">
              <a:lnSpc>
                <a:spcPts val="1810"/>
              </a:lnSpc>
            </a:pPr>
            <a:r>
              <a:rPr spc="-10" dirty="0"/>
              <a:t>Centre </a:t>
            </a:r>
            <a:r>
              <a:rPr spc="-15" dirty="0"/>
              <a:t>for </a:t>
            </a:r>
            <a:r>
              <a:rPr dirty="0"/>
              <a:t>Service</a:t>
            </a:r>
            <a:r>
              <a:rPr spc="5" dirty="0"/>
              <a:t> </a:t>
            </a:r>
            <a:r>
              <a:rPr spc="-10" dirty="0"/>
              <a:t>Excellence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037998" y="1654568"/>
            <a:ext cx="4150995" cy="1503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b="1" spc="-20" dirty="0">
                <a:latin typeface="Carlito"/>
                <a:cs typeface="Carlito"/>
              </a:rPr>
              <a:t>Contracting</a:t>
            </a:r>
            <a:r>
              <a:rPr b="1" spc="-15" dirty="0">
                <a:latin typeface="Carlito"/>
                <a:cs typeface="Carlito"/>
              </a:rPr>
              <a:t> </a:t>
            </a:r>
            <a:r>
              <a:rPr b="1" spc="-5" dirty="0">
                <a:latin typeface="Carlito"/>
                <a:cs typeface="Carlito"/>
              </a:rPr>
              <a:t>Risk</a:t>
            </a:r>
          </a:p>
          <a:p>
            <a:pPr marL="12065" marR="5080" indent="-635" algn="ctr">
              <a:lnSpc>
                <a:spcPct val="100000"/>
              </a:lnSpc>
              <a:spcBef>
                <a:spcPts val="120"/>
              </a:spcBef>
            </a:pPr>
            <a:r>
              <a:rPr sz="2600" b="1" spc="-5" dirty="0">
                <a:solidFill>
                  <a:srgbClr val="000000"/>
                </a:solidFill>
                <a:latin typeface="Carlito"/>
                <a:cs typeface="Carlito"/>
              </a:rPr>
              <a:t>Risk </a:t>
            </a:r>
            <a:r>
              <a:rPr sz="2600" b="1" spc="-10" dirty="0">
                <a:solidFill>
                  <a:srgbClr val="000000"/>
                </a:solidFill>
                <a:latin typeface="Carlito"/>
                <a:cs typeface="Carlito"/>
              </a:rPr>
              <a:t>Management, </a:t>
            </a:r>
            <a:r>
              <a:rPr sz="2600" b="1" spc="-15" dirty="0">
                <a:solidFill>
                  <a:srgbClr val="000000"/>
                </a:solidFill>
                <a:latin typeface="Carlito"/>
                <a:cs typeface="Carlito"/>
              </a:rPr>
              <a:t>Innovation  </a:t>
            </a:r>
            <a:r>
              <a:rPr sz="2600" b="1" spc="-5" dirty="0">
                <a:solidFill>
                  <a:srgbClr val="000000"/>
                </a:solidFill>
                <a:latin typeface="Carlito"/>
                <a:cs typeface="Carlito"/>
              </a:rPr>
              <a:t>and Public </a:t>
            </a:r>
            <a:r>
              <a:rPr sz="2600" b="1" spc="-20" dirty="0">
                <a:solidFill>
                  <a:srgbClr val="000000"/>
                </a:solidFill>
                <a:latin typeface="Carlito"/>
                <a:cs typeface="Carlito"/>
              </a:rPr>
              <a:t>Private</a:t>
            </a:r>
            <a:r>
              <a:rPr sz="2600" b="1" spc="-10" dirty="0">
                <a:solidFill>
                  <a:srgbClr val="000000"/>
                </a:solidFill>
                <a:latin typeface="Carlito"/>
                <a:cs typeface="Carlito"/>
              </a:rPr>
              <a:t> Partnership</a:t>
            </a:r>
            <a:endParaRPr sz="2600" dirty="0">
              <a:latin typeface="Carlito"/>
              <a:cs typeface="Carlito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554403" y="4224528"/>
            <a:ext cx="4985385" cy="19710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Carlito"/>
                <a:cs typeface="Carlito"/>
              </a:rPr>
              <a:t>IRPSM </a:t>
            </a:r>
            <a:r>
              <a:rPr sz="1800" b="1" spc="-5" dirty="0">
                <a:latin typeface="Carlito"/>
                <a:cs typeface="Carlito"/>
              </a:rPr>
              <a:t>Budapest, April</a:t>
            </a:r>
            <a:r>
              <a:rPr sz="1800" b="1" spc="-20" dirty="0">
                <a:latin typeface="Carlito"/>
                <a:cs typeface="Carlito"/>
              </a:rPr>
              <a:t> </a:t>
            </a:r>
            <a:r>
              <a:rPr sz="1800" b="1" dirty="0">
                <a:latin typeface="Carlito"/>
                <a:cs typeface="Carlito"/>
              </a:rPr>
              <a:t>2017</a:t>
            </a:r>
            <a:endParaRPr sz="18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75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latin typeface="Carlito"/>
                <a:cs typeface="Carlito"/>
              </a:rPr>
              <a:t>Stephen Osborne </a:t>
            </a:r>
            <a:r>
              <a:rPr sz="1800" dirty="0">
                <a:latin typeface="Carlito"/>
                <a:cs typeface="Carlito"/>
              </a:rPr>
              <a:t>&amp; </a:t>
            </a:r>
            <a:r>
              <a:rPr sz="1800" spc="-5" dirty="0">
                <a:latin typeface="Carlito"/>
                <a:cs typeface="Carlito"/>
              </a:rPr>
              <a:t>Sophie</a:t>
            </a:r>
            <a:r>
              <a:rPr sz="1800" spc="30" dirty="0">
                <a:latin typeface="Carlito"/>
                <a:cs typeface="Carlito"/>
              </a:rPr>
              <a:t> </a:t>
            </a:r>
            <a:r>
              <a:rPr sz="1800" spc="-5" dirty="0">
                <a:latin typeface="Carlito"/>
                <a:cs typeface="Carlito"/>
              </a:rPr>
              <a:t>Flemig</a:t>
            </a:r>
            <a:endParaRPr sz="18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800" spc="-10" dirty="0">
                <a:latin typeface="Carlito"/>
                <a:cs typeface="Carlito"/>
              </a:rPr>
              <a:t>Centre </a:t>
            </a:r>
            <a:r>
              <a:rPr sz="1800" spc="-15" dirty="0">
                <a:latin typeface="Carlito"/>
                <a:cs typeface="Carlito"/>
              </a:rPr>
              <a:t>for </a:t>
            </a:r>
            <a:r>
              <a:rPr sz="1800" dirty="0">
                <a:latin typeface="Carlito"/>
                <a:cs typeface="Carlito"/>
              </a:rPr>
              <a:t>Service </a:t>
            </a:r>
            <a:r>
              <a:rPr sz="1800" spc="-10" dirty="0">
                <a:latin typeface="Carlito"/>
                <a:cs typeface="Carlito"/>
              </a:rPr>
              <a:t>Excellence, University </a:t>
            </a:r>
            <a:r>
              <a:rPr sz="1800" spc="-5" dirty="0">
                <a:latin typeface="Carlito"/>
                <a:cs typeface="Carlito"/>
              </a:rPr>
              <a:t>of</a:t>
            </a:r>
            <a:r>
              <a:rPr sz="1800" spc="105" dirty="0">
                <a:latin typeface="Carlito"/>
                <a:cs typeface="Carlito"/>
              </a:rPr>
              <a:t> </a:t>
            </a:r>
            <a:r>
              <a:rPr sz="1800" spc="-10" dirty="0">
                <a:latin typeface="Carlito"/>
                <a:cs typeface="Carlito"/>
              </a:rPr>
              <a:t>Edinburgh</a:t>
            </a:r>
            <a:endParaRPr sz="18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8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900">
              <a:latin typeface="Carlito"/>
              <a:cs typeface="Carlito"/>
            </a:endParaRPr>
          </a:p>
          <a:p>
            <a:pPr marL="1816100">
              <a:lnSpc>
                <a:spcPct val="100000"/>
              </a:lnSpc>
            </a:pPr>
            <a:r>
              <a:rPr sz="1800" i="1" spc="-5" dirty="0">
                <a:latin typeface="Carlito"/>
                <a:cs typeface="Carlito"/>
              </a:rPr>
              <a:t>Centre </a:t>
            </a:r>
            <a:r>
              <a:rPr sz="1800" i="1" spc="-10" dirty="0">
                <a:latin typeface="Carlito"/>
                <a:cs typeface="Carlito"/>
              </a:rPr>
              <a:t>for </a:t>
            </a:r>
            <a:r>
              <a:rPr sz="1800" i="1" spc="-5" dirty="0">
                <a:latin typeface="Carlito"/>
                <a:cs typeface="Carlito"/>
              </a:rPr>
              <a:t>Service</a:t>
            </a:r>
            <a:r>
              <a:rPr sz="1800" i="1" spc="5" dirty="0">
                <a:latin typeface="Carlito"/>
                <a:cs typeface="Carlito"/>
              </a:rPr>
              <a:t> </a:t>
            </a:r>
            <a:r>
              <a:rPr sz="1800" i="1" spc="-10" dirty="0">
                <a:latin typeface="Carlito"/>
                <a:cs typeface="Carlito"/>
              </a:rPr>
              <a:t>Excellence</a:t>
            </a:r>
            <a:endParaRPr sz="1800">
              <a:latin typeface="Carlito"/>
              <a:cs typeface="Carlito"/>
            </a:endParaRPr>
          </a:p>
        </p:txBody>
      </p:sp>
      <p:sp>
        <p:nvSpPr>
          <p:cNvPr id="3" name="object 3" descr="University of Edinburgh Logo"/>
          <p:cNvSpPr/>
          <p:nvPr/>
        </p:nvSpPr>
        <p:spPr>
          <a:xfrm>
            <a:off x="251459" y="5649467"/>
            <a:ext cx="1049274" cy="101955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 descr="LIPSE logo"/>
          <p:cNvSpPr/>
          <p:nvPr/>
        </p:nvSpPr>
        <p:spPr>
          <a:xfrm>
            <a:off x="8172450" y="5516879"/>
            <a:ext cx="835151" cy="119024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78991" y="692658"/>
            <a:ext cx="108965" cy="498652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60116" y="462343"/>
            <a:ext cx="4171950" cy="695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Interview</a:t>
            </a:r>
            <a:r>
              <a:rPr spc="-30" dirty="0"/>
              <a:t> </a:t>
            </a:r>
            <a:r>
              <a:rPr spc="-10" dirty="0"/>
              <a:t>Findings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spc="-10" dirty="0"/>
              <a:t>Centre </a:t>
            </a:r>
            <a:r>
              <a:rPr spc="-15" dirty="0"/>
              <a:t>for </a:t>
            </a:r>
            <a:r>
              <a:rPr dirty="0"/>
              <a:t>Service</a:t>
            </a:r>
            <a:r>
              <a:rPr spc="5" dirty="0"/>
              <a:t> </a:t>
            </a:r>
            <a:r>
              <a:rPr spc="-10" dirty="0"/>
              <a:t>Excellence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66367" y="1216050"/>
            <a:ext cx="7312025" cy="5054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 marR="76835" indent="-28575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sz="1650" b="1" i="1" spc="-5" dirty="0">
                <a:latin typeface="Carlito"/>
                <a:cs typeface="Carlito"/>
              </a:rPr>
              <a:t>Risk </a:t>
            </a:r>
            <a:r>
              <a:rPr sz="1650" spc="-5" dirty="0">
                <a:latin typeface="Carlito"/>
                <a:cs typeface="Carlito"/>
              </a:rPr>
              <a:t>viewed </a:t>
            </a:r>
            <a:r>
              <a:rPr sz="1650" dirty="0">
                <a:latin typeface="Carlito"/>
                <a:cs typeface="Carlito"/>
              </a:rPr>
              <a:t>as </a:t>
            </a:r>
            <a:r>
              <a:rPr sz="1650" spc="-5" dirty="0">
                <a:latin typeface="Carlito"/>
                <a:cs typeface="Carlito"/>
              </a:rPr>
              <a:t>wholly </a:t>
            </a:r>
            <a:r>
              <a:rPr sz="1650" spc="-15" dirty="0">
                <a:latin typeface="Carlito"/>
                <a:cs typeface="Carlito"/>
              </a:rPr>
              <a:t>negative </a:t>
            </a:r>
            <a:r>
              <a:rPr sz="1650" spc="-5" dirty="0">
                <a:latin typeface="Carlito"/>
                <a:cs typeface="Carlito"/>
              </a:rPr>
              <a:t>with no </a:t>
            </a:r>
            <a:r>
              <a:rPr sz="1650" spc="-10" dirty="0">
                <a:latin typeface="Carlito"/>
                <a:cs typeface="Carlito"/>
              </a:rPr>
              <a:t>perception </a:t>
            </a:r>
            <a:r>
              <a:rPr sz="1650" spc="-5" dirty="0">
                <a:latin typeface="Carlito"/>
                <a:cs typeface="Carlito"/>
              </a:rPr>
              <a:t>of balancing risks and </a:t>
            </a:r>
            <a:r>
              <a:rPr sz="1650" spc="-10" dirty="0">
                <a:latin typeface="Carlito"/>
                <a:cs typeface="Carlito"/>
              </a:rPr>
              <a:t>gains </a:t>
            </a:r>
            <a:r>
              <a:rPr sz="1650" spc="-5" dirty="0">
                <a:latin typeface="Carlito"/>
                <a:cs typeface="Carlito"/>
              </a:rPr>
              <a:t>(or  </a:t>
            </a:r>
            <a:r>
              <a:rPr sz="1650" spc="-15" dirty="0">
                <a:latin typeface="Carlito"/>
                <a:cs typeface="Carlito"/>
              </a:rPr>
              <a:t>for</a:t>
            </a:r>
            <a:r>
              <a:rPr sz="1650" spc="-5" dirty="0">
                <a:latin typeface="Carlito"/>
                <a:cs typeface="Carlito"/>
              </a:rPr>
              <a:t> whom)</a:t>
            </a:r>
            <a:endParaRPr sz="1650">
              <a:latin typeface="Carlito"/>
              <a:cs typeface="Carlito"/>
            </a:endParaRPr>
          </a:p>
          <a:p>
            <a:pPr marL="755650" lvl="1" indent="-285750">
              <a:lnSpc>
                <a:spcPct val="100000"/>
              </a:lnSpc>
              <a:buFont typeface="Arial"/>
              <a:buChar char="•"/>
              <a:tabLst>
                <a:tab pos="755015" algn="l"/>
                <a:tab pos="755650" algn="l"/>
              </a:tabLst>
            </a:pPr>
            <a:r>
              <a:rPr sz="1650" spc="-10" dirty="0">
                <a:latin typeface="Carlito"/>
                <a:cs typeface="Carlito"/>
              </a:rPr>
              <a:t>Little consideration </a:t>
            </a:r>
            <a:r>
              <a:rPr sz="1650" spc="-5" dirty="0">
                <a:latin typeface="Carlito"/>
                <a:cs typeface="Carlito"/>
              </a:rPr>
              <a:t>of </a:t>
            </a:r>
            <a:r>
              <a:rPr sz="1650" dirty="0">
                <a:latin typeface="Carlito"/>
                <a:cs typeface="Carlito"/>
              </a:rPr>
              <a:t>risk</a:t>
            </a:r>
            <a:r>
              <a:rPr sz="1650" spc="5" dirty="0">
                <a:latin typeface="Carlito"/>
                <a:cs typeface="Carlito"/>
              </a:rPr>
              <a:t> </a:t>
            </a:r>
            <a:r>
              <a:rPr sz="1650" spc="-15" dirty="0">
                <a:latin typeface="Carlito"/>
                <a:cs typeface="Carlito"/>
              </a:rPr>
              <a:t>transfer</a:t>
            </a:r>
            <a:endParaRPr sz="1650">
              <a:latin typeface="Carlito"/>
              <a:cs typeface="Carlito"/>
            </a:endParaRPr>
          </a:p>
          <a:p>
            <a:pPr lvl="1">
              <a:lnSpc>
                <a:spcPct val="100000"/>
              </a:lnSpc>
              <a:spcBef>
                <a:spcPts val="25"/>
              </a:spcBef>
              <a:buFont typeface="Arial"/>
              <a:buChar char="•"/>
            </a:pPr>
            <a:endParaRPr sz="1600">
              <a:latin typeface="Carlito"/>
              <a:cs typeface="Carlito"/>
            </a:endParaRPr>
          </a:p>
          <a:p>
            <a:pPr marL="298450" marR="417830" indent="-285750">
              <a:lnSpc>
                <a:spcPct val="100000"/>
              </a:lnSpc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sz="1650" b="1" i="1" spc="-5" dirty="0">
                <a:latin typeface="Carlito"/>
                <a:cs typeface="Carlito"/>
              </a:rPr>
              <a:t>Financial risks </a:t>
            </a:r>
            <a:r>
              <a:rPr sz="1650" spc="-10" dirty="0">
                <a:latin typeface="Carlito"/>
                <a:cs typeface="Carlito"/>
              </a:rPr>
              <a:t>most important overall, followed </a:t>
            </a:r>
            <a:r>
              <a:rPr sz="1650" spc="-5" dirty="0">
                <a:latin typeface="Carlito"/>
                <a:cs typeface="Carlito"/>
              </a:rPr>
              <a:t>by </a:t>
            </a:r>
            <a:r>
              <a:rPr sz="1650" spc="-10" dirty="0">
                <a:latin typeface="Carlito"/>
                <a:cs typeface="Carlito"/>
              </a:rPr>
              <a:t>reputational </a:t>
            </a:r>
            <a:r>
              <a:rPr sz="1650" dirty="0">
                <a:latin typeface="Carlito"/>
                <a:cs typeface="Carlito"/>
              </a:rPr>
              <a:t>risk </a:t>
            </a:r>
            <a:r>
              <a:rPr sz="1650" spc="-15" dirty="0">
                <a:latin typeface="Carlito"/>
                <a:cs typeface="Carlito"/>
              </a:rPr>
              <a:t>(staff </a:t>
            </a:r>
            <a:r>
              <a:rPr sz="1650" spc="-5" dirty="0">
                <a:latin typeface="Carlito"/>
                <a:cs typeface="Carlito"/>
              </a:rPr>
              <a:t>and  </a:t>
            </a:r>
            <a:r>
              <a:rPr sz="1650" spc="-10" dirty="0">
                <a:latin typeface="Carlito"/>
                <a:cs typeface="Carlito"/>
              </a:rPr>
              <a:t>organisations)</a:t>
            </a:r>
            <a:endParaRPr sz="165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"/>
              <a:buChar char="•"/>
            </a:pPr>
            <a:endParaRPr sz="1600">
              <a:latin typeface="Carlito"/>
              <a:cs typeface="Carlito"/>
            </a:endParaRPr>
          </a:p>
          <a:p>
            <a:pPr marL="298450" indent="-285750">
              <a:lnSpc>
                <a:spcPct val="100000"/>
              </a:lnSpc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sz="1650" spc="-10" dirty="0">
                <a:latin typeface="Carlito"/>
                <a:cs typeface="Carlito"/>
              </a:rPr>
              <a:t>Often </a:t>
            </a:r>
            <a:r>
              <a:rPr sz="1650" b="1" i="1" spc="-10" dirty="0">
                <a:latin typeface="Carlito"/>
                <a:cs typeface="Carlito"/>
              </a:rPr>
              <a:t>top-down </a:t>
            </a:r>
            <a:r>
              <a:rPr sz="1650" b="1" i="1" spc="-5" dirty="0">
                <a:latin typeface="Carlito"/>
                <a:cs typeface="Carlito"/>
              </a:rPr>
              <a:t>risk </a:t>
            </a:r>
            <a:r>
              <a:rPr sz="1650" b="1" i="1" spc="-10" dirty="0">
                <a:latin typeface="Carlito"/>
                <a:cs typeface="Carlito"/>
              </a:rPr>
              <a:t>management </a:t>
            </a:r>
            <a:r>
              <a:rPr sz="1650" spc="-5" dirty="0">
                <a:latin typeface="Carlito"/>
                <a:cs typeface="Carlito"/>
              </a:rPr>
              <a:t>approaches</a:t>
            </a:r>
            <a:r>
              <a:rPr sz="1650" spc="90" dirty="0">
                <a:latin typeface="Carlito"/>
                <a:cs typeface="Carlito"/>
              </a:rPr>
              <a:t> </a:t>
            </a:r>
            <a:r>
              <a:rPr sz="1650" spc="-10" dirty="0">
                <a:latin typeface="Carlito"/>
                <a:cs typeface="Carlito"/>
              </a:rPr>
              <a:t>dominated</a:t>
            </a:r>
            <a:endParaRPr sz="1650">
              <a:latin typeface="Carlito"/>
              <a:cs typeface="Carlito"/>
            </a:endParaRPr>
          </a:p>
          <a:p>
            <a:pPr marL="755650" marR="5080" lvl="1" indent="-285750">
              <a:lnSpc>
                <a:spcPct val="100000"/>
              </a:lnSpc>
              <a:buFont typeface="Arial"/>
              <a:buChar char="•"/>
              <a:tabLst>
                <a:tab pos="755015" algn="l"/>
                <a:tab pos="756285" algn="l"/>
              </a:tabLst>
            </a:pPr>
            <a:r>
              <a:rPr sz="1650" spc="-10" dirty="0">
                <a:latin typeface="Carlito"/>
                <a:cs typeface="Carlito"/>
              </a:rPr>
              <a:t>Driven </a:t>
            </a:r>
            <a:r>
              <a:rPr sz="1650" spc="-5" dirty="0">
                <a:latin typeface="Carlito"/>
                <a:cs typeface="Carlito"/>
              </a:rPr>
              <a:t>by </a:t>
            </a:r>
            <a:r>
              <a:rPr sz="1650" spc="-10" dirty="0">
                <a:latin typeface="Carlito"/>
                <a:cs typeface="Carlito"/>
              </a:rPr>
              <a:t>contracts/procurement </a:t>
            </a:r>
            <a:r>
              <a:rPr sz="1650" spc="-5" dirty="0">
                <a:latin typeface="Carlito"/>
                <a:cs typeface="Carlito"/>
              </a:rPr>
              <a:t>and </a:t>
            </a:r>
            <a:r>
              <a:rPr sz="1650" spc="-10" dirty="0">
                <a:latin typeface="Carlito"/>
                <a:cs typeface="Carlito"/>
              </a:rPr>
              <a:t>regulation </a:t>
            </a:r>
            <a:r>
              <a:rPr sz="1650" dirty="0">
                <a:latin typeface="Carlito"/>
                <a:cs typeface="Carlito"/>
              </a:rPr>
              <a:t>- </a:t>
            </a:r>
            <a:r>
              <a:rPr sz="1650" spc="-5" dirty="0">
                <a:latin typeface="Carlito"/>
                <a:cs typeface="Carlito"/>
              </a:rPr>
              <a:t>trying </a:t>
            </a:r>
            <a:r>
              <a:rPr sz="1650" spc="-10" dirty="0">
                <a:latin typeface="Carlito"/>
                <a:cs typeface="Carlito"/>
              </a:rPr>
              <a:t>to minimize </a:t>
            </a:r>
            <a:r>
              <a:rPr sz="1650" dirty="0">
                <a:latin typeface="Carlito"/>
                <a:cs typeface="Carlito"/>
              </a:rPr>
              <a:t>risk </a:t>
            </a:r>
            <a:r>
              <a:rPr sz="1650" spc="-5" dirty="0">
                <a:latin typeface="Carlito"/>
                <a:cs typeface="Carlito"/>
              </a:rPr>
              <a:t>but  not incentivizing agile </a:t>
            </a:r>
            <a:r>
              <a:rPr sz="1650" dirty="0">
                <a:latin typeface="Carlito"/>
                <a:cs typeface="Carlito"/>
              </a:rPr>
              <a:t>risk</a:t>
            </a:r>
            <a:r>
              <a:rPr sz="1650" spc="-10" dirty="0">
                <a:latin typeface="Carlito"/>
                <a:cs typeface="Carlito"/>
              </a:rPr>
              <a:t> governance</a:t>
            </a:r>
            <a:endParaRPr sz="1650">
              <a:latin typeface="Carlito"/>
              <a:cs typeface="Carlito"/>
            </a:endParaRPr>
          </a:p>
          <a:p>
            <a:pPr marL="755650" lvl="1" indent="-286385">
              <a:lnSpc>
                <a:spcPct val="100000"/>
              </a:lnSpc>
              <a:buFont typeface="Arial"/>
              <a:buChar char="•"/>
              <a:tabLst>
                <a:tab pos="755015" algn="l"/>
                <a:tab pos="756285" algn="l"/>
              </a:tabLst>
            </a:pPr>
            <a:r>
              <a:rPr sz="1650" spc="-10" dirty="0">
                <a:latin typeface="Carlito"/>
                <a:cs typeface="Carlito"/>
              </a:rPr>
              <a:t>Indication </a:t>
            </a:r>
            <a:r>
              <a:rPr sz="1650" spc="-5" dirty="0">
                <a:latin typeface="Carlito"/>
                <a:cs typeface="Carlito"/>
              </a:rPr>
              <a:t>of ‘blame </a:t>
            </a:r>
            <a:r>
              <a:rPr sz="1650" spc="-10" dirty="0">
                <a:latin typeface="Carlito"/>
                <a:cs typeface="Carlito"/>
              </a:rPr>
              <a:t>game’ at play </a:t>
            </a:r>
            <a:r>
              <a:rPr sz="1650" spc="-5" dirty="0">
                <a:latin typeface="Carlito"/>
                <a:cs typeface="Carlito"/>
              </a:rPr>
              <a:t>(Hood,</a:t>
            </a:r>
            <a:r>
              <a:rPr sz="1650" spc="10" dirty="0">
                <a:latin typeface="Carlito"/>
                <a:cs typeface="Carlito"/>
              </a:rPr>
              <a:t> </a:t>
            </a:r>
            <a:r>
              <a:rPr sz="1650" spc="-5" dirty="0">
                <a:latin typeface="Carlito"/>
                <a:cs typeface="Carlito"/>
              </a:rPr>
              <a:t>2009)</a:t>
            </a:r>
            <a:endParaRPr sz="1650">
              <a:latin typeface="Carlito"/>
              <a:cs typeface="Carlito"/>
            </a:endParaRPr>
          </a:p>
          <a:p>
            <a:pPr lvl="1">
              <a:lnSpc>
                <a:spcPct val="100000"/>
              </a:lnSpc>
              <a:spcBef>
                <a:spcPts val="30"/>
              </a:spcBef>
              <a:buFont typeface="Arial"/>
              <a:buChar char="•"/>
            </a:pPr>
            <a:endParaRPr sz="1600">
              <a:latin typeface="Carlito"/>
              <a:cs typeface="Carlito"/>
            </a:endParaRPr>
          </a:p>
          <a:p>
            <a:pPr marL="297815" marR="11430" indent="-297815">
              <a:lnSpc>
                <a:spcPct val="100000"/>
              </a:lnSpc>
              <a:buFont typeface="Arial"/>
              <a:buChar char="•"/>
              <a:tabLst>
                <a:tab pos="297815" algn="l"/>
                <a:tab pos="299085" algn="l"/>
              </a:tabLst>
            </a:pPr>
            <a:r>
              <a:rPr sz="1650" spc="-10" dirty="0">
                <a:latin typeface="Carlito"/>
                <a:cs typeface="Carlito"/>
              </a:rPr>
              <a:t>Resulting </a:t>
            </a:r>
            <a:r>
              <a:rPr sz="1650" spc="-5" dirty="0">
                <a:latin typeface="Carlito"/>
                <a:cs typeface="Carlito"/>
              </a:rPr>
              <a:t>tensions led </a:t>
            </a:r>
            <a:r>
              <a:rPr sz="1650" spc="-10" dirty="0">
                <a:latin typeface="Carlito"/>
                <a:cs typeface="Carlito"/>
              </a:rPr>
              <a:t>many organisations to </a:t>
            </a:r>
            <a:r>
              <a:rPr sz="1650" spc="-5" dirty="0">
                <a:latin typeface="Carlito"/>
                <a:cs typeface="Carlito"/>
              </a:rPr>
              <a:t>become </a:t>
            </a:r>
            <a:r>
              <a:rPr sz="1650" b="1" i="1" spc="-5" dirty="0">
                <a:latin typeface="Carlito"/>
                <a:cs typeface="Carlito"/>
              </a:rPr>
              <a:t>risk averse </a:t>
            </a:r>
            <a:r>
              <a:rPr sz="1650" spc="-5" dirty="0">
                <a:latin typeface="Carlito"/>
                <a:cs typeface="Carlito"/>
              </a:rPr>
              <a:t>in </a:t>
            </a:r>
            <a:r>
              <a:rPr sz="1650" spc="-10" dirty="0">
                <a:latin typeface="Carlito"/>
                <a:cs typeface="Carlito"/>
              </a:rPr>
              <a:t>PPPs </a:t>
            </a:r>
            <a:r>
              <a:rPr sz="1650" spc="-5" dirty="0">
                <a:latin typeface="Carlito"/>
                <a:cs typeface="Carlito"/>
              </a:rPr>
              <a:t>with </a:t>
            </a:r>
            <a:r>
              <a:rPr sz="1650" spc="-10" dirty="0">
                <a:latin typeface="Carlito"/>
                <a:cs typeface="Carlito"/>
              </a:rPr>
              <a:t>little  understanding </a:t>
            </a:r>
            <a:r>
              <a:rPr sz="1650" spc="-5" dirty="0">
                <a:latin typeface="Carlito"/>
                <a:cs typeface="Carlito"/>
              </a:rPr>
              <a:t>of balancing</a:t>
            </a:r>
            <a:r>
              <a:rPr sz="1650" spc="-25" dirty="0">
                <a:latin typeface="Carlito"/>
                <a:cs typeface="Carlito"/>
              </a:rPr>
              <a:t> </a:t>
            </a:r>
            <a:r>
              <a:rPr sz="1650" spc="-5" dirty="0">
                <a:latin typeface="Carlito"/>
                <a:cs typeface="Carlito"/>
              </a:rPr>
              <a:t>tensions</a:t>
            </a:r>
            <a:endParaRPr sz="165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"/>
              <a:buChar char="•"/>
            </a:pPr>
            <a:endParaRPr sz="1600">
              <a:latin typeface="Carlito"/>
              <a:cs typeface="Carlito"/>
            </a:endParaRPr>
          </a:p>
          <a:p>
            <a:pPr marL="298450" marR="586740" indent="-285750">
              <a:lnSpc>
                <a:spcPct val="100000"/>
              </a:lnSpc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sz="1650" spc="-5" dirty="0">
                <a:latin typeface="Carlito"/>
                <a:cs typeface="Carlito"/>
              </a:rPr>
              <a:t>Emerging </a:t>
            </a:r>
            <a:r>
              <a:rPr sz="1650" spc="-10" dirty="0">
                <a:latin typeface="Carlito"/>
                <a:cs typeface="Carlito"/>
              </a:rPr>
              <a:t>partnerships </a:t>
            </a:r>
            <a:r>
              <a:rPr sz="1650" spc="-5" dirty="0">
                <a:latin typeface="Carlito"/>
                <a:cs typeface="Carlito"/>
              </a:rPr>
              <a:t>in </a:t>
            </a:r>
            <a:r>
              <a:rPr sz="1650" spc="-10" dirty="0">
                <a:latin typeface="Carlito"/>
                <a:cs typeface="Carlito"/>
              </a:rPr>
              <a:t>sustainability more </a:t>
            </a:r>
            <a:r>
              <a:rPr sz="1650" spc="-15" dirty="0">
                <a:latin typeface="Carlito"/>
                <a:cs typeface="Carlito"/>
              </a:rPr>
              <a:t>likely </a:t>
            </a:r>
            <a:r>
              <a:rPr sz="1650" spc="-10" dirty="0">
                <a:latin typeface="Carlito"/>
                <a:cs typeface="Carlito"/>
              </a:rPr>
              <a:t>to </a:t>
            </a:r>
            <a:r>
              <a:rPr sz="1650" spc="-5" dirty="0">
                <a:latin typeface="Carlito"/>
                <a:cs typeface="Carlito"/>
              </a:rPr>
              <a:t>show </a:t>
            </a:r>
            <a:r>
              <a:rPr sz="1650" b="1" i="1" spc="-5" dirty="0">
                <a:latin typeface="Carlito"/>
                <a:cs typeface="Carlito"/>
              </a:rPr>
              <a:t>transparent risk  </a:t>
            </a:r>
            <a:r>
              <a:rPr sz="1650" b="1" i="1" spc="-10" dirty="0">
                <a:latin typeface="Carlito"/>
                <a:cs typeface="Carlito"/>
              </a:rPr>
              <a:t>governance </a:t>
            </a:r>
            <a:r>
              <a:rPr sz="1650" spc="-10" dirty="0">
                <a:latin typeface="Carlito"/>
                <a:cs typeface="Carlito"/>
              </a:rPr>
              <a:t>across</a:t>
            </a:r>
            <a:r>
              <a:rPr sz="1650" spc="45" dirty="0">
                <a:latin typeface="Carlito"/>
                <a:cs typeface="Carlito"/>
              </a:rPr>
              <a:t> </a:t>
            </a:r>
            <a:r>
              <a:rPr sz="1650" spc="-10" dirty="0">
                <a:latin typeface="Carlito"/>
                <a:cs typeface="Carlito"/>
              </a:rPr>
              <a:t>partners</a:t>
            </a:r>
            <a:endParaRPr sz="1650">
              <a:latin typeface="Carlito"/>
              <a:cs typeface="Carlito"/>
            </a:endParaRPr>
          </a:p>
          <a:p>
            <a:pPr marL="755650" lvl="1" indent="-286385">
              <a:lnSpc>
                <a:spcPct val="100000"/>
              </a:lnSpc>
              <a:buFont typeface="Arial"/>
              <a:buChar char="•"/>
              <a:tabLst>
                <a:tab pos="755015" algn="l"/>
                <a:tab pos="756285" algn="l"/>
              </a:tabLst>
            </a:pPr>
            <a:r>
              <a:rPr sz="1650" spc="-5" dirty="0">
                <a:latin typeface="Carlito"/>
                <a:cs typeface="Carlito"/>
              </a:rPr>
              <a:t>New </a:t>
            </a:r>
            <a:r>
              <a:rPr sz="1650" spc="-10" dirty="0">
                <a:latin typeface="Carlito"/>
                <a:cs typeface="Carlito"/>
              </a:rPr>
              <a:t>relationships/partners </a:t>
            </a:r>
            <a:r>
              <a:rPr sz="1650" spc="-15" dirty="0">
                <a:latin typeface="Carlito"/>
                <a:cs typeface="Carlito"/>
              </a:rPr>
              <a:t>rather </a:t>
            </a:r>
            <a:r>
              <a:rPr sz="1650" spc="-5" dirty="0">
                <a:latin typeface="Carlito"/>
                <a:cs typeface="Carlito"/>
              </a:rPr>
              <a:t>than inherited</a:t>
            </a:r>
            <a:r>
              <a:rPr sz="1650" spc="10" dirty="0">
                <a:latin typeface="Carlito"/>
                <a:cs typeface="Carlito"/>
              </a:rPr>
              <a:t> </a:t>
            </a:r>
            <a:r>
              <a:rPr sz="1650" spc="-5" dirty="0">
                <a:latin typeface="Carlito"/>
                <a:cs typeface="Carlito"/>
              </a:rPr>
              <a:t>models</a:t>
            </a:r>
            <a:endParaRPr sz="1650">
              <a:latin typeface="Carlito"/>
              <a:cs typeface="Carlito"/>
            </a:endParaRPr>
          </a:p>
          <a:p>
            <a:pPr marL="755650" lvl="1" indent="-286385">
              <a:lnSpc>
                <a:spcPct val="100000"/>
              </a:lnSpc>
              <a:buFont typeface="Arial"/>
              <a:buChar char="•"/>
              <a:tabLst>
                <a:tab pos="755015" algn="l"/>
                <a:tab pos="756285" algn="l"/>
              </a:tabLst>
            </a:pPr>
            <a:r>
              <a:rPr sz="1650" spc="-15" dirty="0">
                <a:latin typeface="Carlito"/>
                <a:cs typeface="Carlito"/>
              </a:rPr>
              <a:t>Private </a:t>
            </a:r>
            <a:r>
              <a:rPr sz="1650" spc="-10" dirty="0">
                <a:latin typeface="Carlito"/>
                <a:cs typeface="Carlito"/>
              </a:rPr>
              <a:t>organisations </a:t>
            </a:r>
            <a:r>
              <a:rPr sz="1650" spc="-5" dirty="0">
                <a:latin typeface="Carlito"/>
                <a:cs typeface="Carlito"/>
              </a:rPr>
              <a:t>leading</a:t>
            </a:r>
            <a:r>
              <a:rPr sz="1650" spc="10" dirty="0">
                <a:latin typeface="Carlito"/>
                <a:cs typeface="Carlito"/>
              </a:rPr>
              <a:t> </a:t>
            </a:r>
            <a:r>
              <a:rPr sz="1650" spc="-10" dirty="0">
                <a:latin typeface="Carlito"/>
                <a:cs typeface="Carlito"/>
              </a:rPr>
              <a:t>process</a:t>
            </a:r>
            <a:endParaRPr sz="1650">
              <a:latin typeface="Carlito"/>
              <a:cs typeface="Carlito"/>
            </a:endParaRPr>
          </a:p>
          <a:p>
            <a:pPr marL="755650" lvl="1" indent="-286385">
              <a:lnSpc>
                <a:spcPct val="100000"/>
              </a:lnSpc>
              <a:buFont typeface="Arial"/>
              <a:buChar char="•"/>
              <a:tabLst>
                <a:tab pos="755015" algn="l"/>
                <a:tab pos="756285" algn="l"/>
              </a:tabLst>
            </a:pPr>
            <a:r>
              <a:rPr sz="1650" dirty="0">
                <a:latin typeface="Carlito"/>
                <a:cs typeface="Carlito"/>
              </a:rPr>
              <a:t>Less </a:t>
            </a:r>
            <a:r>
              <a:rPr sz="1650" spc="-5" dirty="0">
                <a:latin typeface="Carlito"/>
                <a:cs typeface="Carlito"/>
              </a:rPr>
              <a:t>media </a:t>
            </a:r>
            <a:r>
              <a:rPr sz="1650" spc="-10" dirty="0">
                <a:latin typeface="Carlito"/>
                <a:cs typeface="Carlito"/>
              </a:rPr>
              <a:t>scrutiny resulting </a:t>
            </a:r>
            <a:r>
              <a:rPr sz="1650" spc="-5" dirty="0">
                <a:latin typeface="Carlito"/>
                <a:cs typeface="Carlito"/>
              </a:rPr>
              <a:t>in </a:t>
            </a:r>
            <a:r>
              <a:rPr sz="1650" spc="-10" dirty="0">
                <a:latin typeface="Carlito"/>
                <a:cs typeface="Carlito"/>
              </a:rPr>
              <a:t>more room </a:t>
            </a:r>
            <a:r>
              <a:rPr sz="1650" spc="-15" dirty="0">
                <a:latin typeface="Carlito"/>
                <a:cs typeface="Carlito"/>
              </a:rPr>
              <a:t>for</a:t>
            </a:r>
            <a:r>
              <a:rPr sz="1650" spc="30" dirty="0">
                <a:latin typeface="Carlito"/>
                <a:cs typeface="Carlito"/>
              </a:rPr>
              <a:t> </a:t>
            </a:r>
            <a:r>
              <a:rPr sz="1650" spc="-10" dirty="0">
                <a:latin typeface="Carlito"/>
                <a:cs typeface="Carlito"/>
              </a:rPr>
              <a:t>negotiation</a:t>
            </a:r>
            <a:endParaRPr sz="165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684778" y="462343"/>
            <a:ext cx="2722245" cy="695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Conclusions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266990" y="1304442"/>
            <a:ext cx="6701155" cy="4505960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b="1" u="heavy" spc="-1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Policy </a:t>
            </a:r>
            <a:r>
              <a:rPr sz="1800" b="1" u="heavy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and </a:t>
            </a:r>
            <a:r>
              <a:rPr sz="1800" b="1" u="heavy" spc="-1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practice implications</a:t>
            </a:r>
            <a:endParaRPr sz="180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43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800" spc="-5" dirty="0">
                <a:latin typeface="Carlito"/>
                <a:cs typeface="Carlito"/>
              </a:rPr>
              <a:t>Acknowledge the </a:t>
            </a:r>
            <a:r>
              <a:rPr sz="1800" dirty="0">
                <a:latin typeface="Carlito"/>
                <a:cs typeface="Carlito"/>
              </a:rPr>
              <a:t>impact </a:t>
            </a:r>
            <a:r>
              <a:rPr sz="1800" spc="-5" dirty="0">
                <a:latin typeface="Carlito"/>
                <a:cs typeface="Carlito"/>
              </a:rPr>
              <a:t>of </a:t>
            </a:r>
            <a:r>
              <a:rPr sz="1800" spc="-10" dirty="0">
                <a:latin typeface="Carlito"/>
                <a:cs typeface="Carlito"/>
              </a:rPr>
              <a:t>regulation </a:t>
            </a:r>
            <a:r>
              <a:rPr sz="1800" dirty="0">
                <a:latin typeface="Carlito"/>
                <a:cs typeface="Carlito"/>
              </a:rPr>
              <a:t>and </a:t>
            </a:r>
            <a:r>
              <a:rPr sz="1800" spc="-10" dirty="0">
                <a:latin typeface="Carlito"/>
                <a:cs typeface="Carlito"/>
              </a:rPr>
              <a:t>procurement</a:t>
            </a:r>
            <a:r>
              <a:rPr sz="1800" spc="100" dirty="0">
                <a:latin typeface="Carlito"/>
                <a:cs typeface="Carlito"/>
              </a:rPr>
              <a:t> </a:t>
            </a:r>
            <a:r>
              <a:rPr sz="1800" spc="-10" dirty="0">
                <a:latin typeface="Carlito"/>
                <a:cs typeface="Carlito"/>
              </a:rPr>
              <a:t>processes</a:t>
            </a:r>
            <a:endParaRPr sz="180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434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800" spc="-5" dirty="0">
                <a:latin typeface="Carlito"/>
                <a:cs typeface="Carlito"/>
              </a:rPr>
              <a:t>Accept </a:t>
            </a:r>
            <a:r>
              <a:rPr sz="1800" spc="-10" dirty="0">
                <a:latin typeface="Carlito"/>
                <a:cs typeface="Carlito"/>
              </a:rPr>
              <a:t>innovation involves </a:t>
            </a:r>
            <a:r>
              <a:rPr sz="1800" spc="-5" dirty="0">
                <a:latin typeface="Carlito"/>
                <a:cs typeface="Carlito"/>
              </a:rPr>
              <a:t>risk </a:t>
            </a:r>
            <a:r>
              <a:rPr sz="1800" dirty="0">
                <a:latin typeface="Carlito"/>
                <a:cs typeface="Carlito"/>
              </a:rPr>
              <a:t>and </a:t>
            </a:r>
            <a:r>
              <a:rPr sz="1800" spc="-5" dirty="0">
                <a:latin typeface="Carlito"/>
                <a:cs typeface="Carlito"/>
              </a:rPr>
              <a:t>not just</a:t>
            </a:r>
            <a:r>
              <a:rPr sz="1800" spc="30" dirty="0">
                <a:latin typeface="Carlito"/>
                <a:cs typeface="Carlito"/>
              </a:rPr>
              <a:t> </a:t>
            </a:r>
            <a:r>
              <a:rPr sz="1800" dirty="0">
                <a:latin typeface="Carlito"/>
                <a:cs typeface="Carlito"/>
              </a:rPr>
              <a:t>financial</a:t>
            </a:r>
            <a:endParaRPr sz="1800">
              <a:latin typeface="Carlito"/>
              <a:cs typeface="Carlito"/>
            </a:endParaRPr>
          </a:p>
          <a:p>
            <a:pPr marL="355600" marR="5080" indent="-342900">
              <a:lnSpc>
                <a:spcPct val="100000"/>
              </a:lnSpc>
              <a:spcBef>
                <a:spcPts val="43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800" spc="-10" dirty="0">
                <a:latin typeface="Carlito"/>
                <a:cs typeface="Carlito"/>
              </a:rPr>
              <a:t>Move </a:t>
            </a:r>
            <a:r>
              <a:rPr sz="1800" spc="-20" dirty="0">
                <a:latin typeface="Carlito"/>
                <a:cs typeface="Carlito"/>
              </a:rPr>
              <a:t>away </a:t>
            </a:r>
            <a:r>
              <a:rPr sz="1800" spc="-10" dirty="0">
                <a:latin typeface="Carlito"/>
                <a:cs typeface="Carlito"/>
              </a:rPr>
              <a:t>from </a:t>
            </a:r>
            <a:r>
              <a:rPr sz="1800" spc="-5" dirty="0">
                <a:latin typeface="Carlito"/>
                <a:cs typeface="Carlito"/>
              </a:rPr>
              <a:t>minimization of risk </a:t>
            </a:r>
            <a:r>
              <a:rPr sz="1800" i="1" dirty="0">
                <a:latin typeface="Carlito"/>
                <a:cs typeface="Carlito"/>
              </a:rPr>
              <a:t>if </a:t>
            </a:r>
            <a:r>
              <a:rPr sz="1800" spc="-5" dirty="0">
                <a:latin typeface="Carlito"/>
                <a:cs typeface="Carlito"/>
              </a:rPr>
              <a:t>policy </a:t>
            </a:r>
            <a:r>
              <a:rPr sz="1800" dirty="0">
                <a:latin typeface="Carlito"/>
                <a:cs typeface="Carlito"/>
              </a:rPr>
              <a:t>is </a:t>
            </a:r>
            <a:r>
              <a:rPr sz="1800" spc="-5" dirty="0">
                <a:latin typeface="Carlito"/>
                <a:cs typeface="Carlito"/>
              </a:rPr>
              <a:t>meant </a:t>
            </a:r>
            <a:r>
              <a:rPr sz="1800" spc="-15" dirty="0">
                <a:latin typeface="Carlito"/>
                <a:cs typeface="Carlito"/>
              </a:rPr>
              <a:t>to </a:t>
            </a:r>
            <a:r>
              <a:rPr sz="1800" spc="-10" dirty="0">
                <a:latin typeface="Carlito"/>
                <a:cs typeface="Carlito"/>
              </a:rPr>
              <a:t>encourage  innovation </a:t>
            </a:r>
            <a:r>
              <a:rPr sz="1800" dirty="0">
                <a:latin typeface="Carlito"/>
                <a:cs typeface="Carlito"/>
              </a:rPr>
              <a:t>and </a:t>
            </a:r>
            <a:r>
              <a:rPr sz="1800" spc="-15" dirty="0">
                <a:latin typeface="Carlito"/>
                <a:cs typeface="Carlito"/>
              </a:rPr>
              <a:t>re-evaluate </a:t>
            </a:r>
            <a:r>
              <a:rPr sz="1800" spc="-5" dirty="0">
                <a:latin typeface="Carlito"/>
                <a:cs typeface="Carlito"/>
              </a:rPr>
              <a:t>‘transfer’</a:t>
            </a:r>
            <a:r>
              <a:rPr sz="1800" spc="45" dirty="0">
                <a:latin typeface="Carlito"/>
                <a:cs typeface="Carlito"/>
              </a:rPr>
              <a:t> </a:t>
            </a:r>
            <a:r>
              <a:rPr sz="1800" spc="-5" dirty="0">
                <a:latin typeface="Carlito"/>
                <a:cs typeface="Carlito"/>
              </a:rPr>
              <a:t>models</a:t>
            </a:r>
            <a:endParaRPr sz="180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434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800" spc="-10" dirty="0">
                <a:latin typeface="Carlito"/>
                <a:cs typeface="Carlito"/>
              </a:rPr>
              <a:t>Improve transparency </a:t>
            </a:r>
            <a:r>
              <a:rPr sz="1800" spc="-5" dirty="0">
                <a:latin typeface="Carlito"/>
                <a:cs typeface="Carlito"/>
              </a:rPr>
              <a:t>of risk</a:t>
            </a:r>
            <a:r>
              <a:rPr sz="1800" spc="15" dirty="0">
                <a:latin typeface="Carlito"/>
                <a:cs typeface="Carlito"/>
              </a:rPr>
              <a:t> </a:t>
            </a:r>
            <a:r>
              <a:rPr sz="1800" spc="-10" dirty="0">
                <a:latin typeface="Carlito"/>
                <a:cs typeface="Carlito"/>
              </a:rPr>
              <a:t>negotiation/governance</a:t>
            </a:r>
            <a:endParaRPr sz="1800">
              <a:latin typeface="Carlito"/>
              <a:cs typeface="Carlito"/>
            </a:endParaRPr>
          </a:p>
          <a:p>
            <a:pPr marL="469900">
              <a:lnSpc>
                <a:spcPct val="100000"/>
              </a:lnSpc>
              <a:spcBef>
                <a:spcPts val="355"/>
              </a:spcBef>
              <a:tabLst>
                <a:tab pos="755015" algn="l"/>
              </a:tabLst>
            </a:pPr>
            <a:r>
              <a:rPr sz="1400" spc="-5" dirty="0">
                <a:latin typeface="Arial"/>
                <a:cs typeface="Arial"/>
              </a:rPr>
              <a:t>–	</a:t>
            </a:r>
            <a:r>
              <a:rPr sz="1400" spc="-10" dirty="0">
                <a:latin typeface="Carlito"/>
                <a:cs typeface="Carlito"/>
              </a:rPr>
              <a:t>Understanding </a:t>
            </a:r>
            <a:r>
              <a:rPr sz="1400" spc="-5" dirty="0">
                <a:latin typeface="Carlito"/>
                <a:cs typeface="Carlito"/>
              </a:rPr>
              <a:t>of </a:t>
            </a:r>
            <a:r>
              <a:rPr sz="1400" spc="-10" dirty="0">
                <a:latin typeface="Carlito"/>
                <a:cs typeface="Carlito"/>
              </a:rPr>
              <a:t>varying stakeholder</a:t>
            </a:r>
            <a:r>
              <a:rPr sz="1400" spc="90" dirty="0">
                <a:latin typeface="Carlito"/>
                <a:cs typeface="Carlito"/>
              </a:rPr>
              <a:t> </a:t>
            </a:r>
            <a:r>
              <a:rPr sz="1400" spc="-10" dirty="0">
                <a:latin typeface="Carlito"/>
                <a:cs typeface="Carlito"/>
              </a:rPr>
              <a:t>perspectives</a:t>
            </a:r>
            <a:endParaRPr sz="1400">
              <a:latin typeface="Carlito"/>
              <a:cs typeface="Carlito"/>
            </a:endParaRPr>
          </a:p>
          <a:p>
            <a:pPr marL="354965" marR="1654175" indent="-354965">
              <a:lnSpc>
                <a:spcPts val="2590"/>
              </a:lnSpc>
              <a:spcBef>
                <a:spcPts val="14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800" spc="-15" dirty="0">
                <a:latin typeface="Carlito"/>
                <a:cs typeface="Carlito"/>
              </a:rPr>
              <a:t>?Create </a:t>
            </a:r>
            <a:r>
              <a:rPr sz="1800" spc="-5" dirty="0">
                <a:latin typeface="Carlito"/>
                <a:cs typeface="Carlito"/>
              </a:rPr>
              <a:t>independent body </a:t>
            </a:r>
            <a:r>
              <a:rPr sz="1800" spc="-15" dirty="0">
                <a:latin typeface="Carlito"/>
                <a:cs typeface="Carlito"/>
              </a:rPr>
              <a:t>to </a:t>
            </a:r>
            <a:r>
              <a:rPr sz="1800" spc="-10" dirty="0">
                <a:latin typeface="Carlito"/>
                <a:cs typeface="Carlito"/>
              </a:rPr>
              <a:t>govern </a:t>
            </a:r>
            <a:r>
              <a:rPr sz="1800" spc="-5" dirty="0">
                <a:latin typeface="Carlito"/>
                <a:cs typeface="Carlito"/>
              </a:rPr>
              <a:t>risk decision-  making </a:t>
            </a:r>
            <a:r>
              <a:rPr sz="1800" spc="-35" dirty="0">
                <a:latin typeface="Carlito"/>
                <a:cs typeface="Carlito"/>
              </a:rPr>
              <a:t>(c.f. </a:t>
            </a:r>
            <a:r>
              <a:rPr sz="1800" spc="-5" dirty="0">
                <a:latin typeface="Carlito"/>
                <a:cs typeface="Carlito"/>
              </a:rPr>
              <a:t>medical</a:t>
            </a:r>
            <a:r>
              <a:rPr sz="1800" spc="40" dirty="0">
                <a:latin typeface="Carlito"/>
                <a:cs typeface="Carlito"/>
              </a:rPr>
              <a:t> </a:t>
            </a:r>
            <a:r>
              <a:rPr sz="1800" spc="-5" dirty="0">
                <a:latin typeface="Carlito"/>
                <a:cs typeface="Carlito"/>
              </a:rPr>
              <a:t>model)?</a:t>
            </a:r>
            <a:endParaRPr sz="1800">
              <a:latin typeface="Carlito"/>
              <a:cs typeface="Carlito"/>
            </a:endParaRPr>
          </a:p>
          <a:p>
            <a:pPr marL="354965" marR="2403475" indent="-354965">
              <a:lnSpc>
                <a:spcPts val="2590"/>
              </a:lnSpc>
              <a:spcBef>
                <a:spcPts val="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800" spc="-5" dirty="0">
                <a:latin typeface="Carlito"/>
                <a:cs typeface="Carlito"/>
              </a:rPr>
              <a:t>Acknowledge </a:t>
            </a:r>
            <a:r>
              <a:rPr sz="1800" spc="-15" dirty="0">
                <a:latin typeface="Carlito"/>
                <a:cs typeface="Carlito"/>
              </a:rPr>
              <a:t>effects </a:t>
            </a:r>
            <a:r>
              <a:rPr sz="1800" spc="-5" dirty="0">
                <a:latin typeface="Carlito"/>
                <a:cs typeface="Carlito"/>
              </a:rPr>
              <a:t>of risk on </a:t>
            </a:r>
            <a:r>
              <a:rPr sz="1800" spc="-10" dirty="0">
                <a:latin typeface="Carlito"/>
                <a:cs typeface="Carlito"/>
              </a:rPr>
              <a:t>innovation  </a:t>
            </a:r>
            <a:r>
              <a:rPr sz="1800" dirty="0">
                <a:latin typeface="Carlito"/>
                <a:cs typeface="Carlito"/>
              </a:rPr>
              <a:t>and impact </a:t>
            </a:r>
            <a:r>
              <a:rPr sz="1800" spc="-5" dirty="0">
                <a:latin typeface="Carlito"/>
                <a:cs typeface="Carlito"/>
              </a:rPr>
              <a:t>on </a:t>
            </a:r>
            <a:r>
              <a:rPr sz="1800" spc="-10" dirty="0">
                <a:latin typeface="Carlito"/>
                <a:cs typeface="Carlito"/>
              </a:rPr>
              <a:t>procurement</a:t>
            </a:r>
            <a:r>
              <a:rPr sz="1800" spc="-30" dirty="0">
                <a:latin typeface="Carlito"/>
                <a:cs typeface="Carlito"/>
              </a:rPr>
              <a:t> </a:t>
            </a:r>
            <a:r>
              <a:rPr sz="1800" spc="-10" dirty="0">
                <a:latin typeface="Carlito"/>
                <a:cs typeface="Carlito"/>
              </a:rPr>
              <a:t>process</a:t>
            </a:r>
            <a:endParaRPr sz="1800">
              <a:latin typeface="Carlito"/>
              <a:cs typeface="Carlito"/>
            </a:endParaRPr>
          </a:p>
          <a:p>
            <a:pPr marL="354965" marR="2051685" indent="-354965">
              <a:lnSpc>
                <a:spcPts val="259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800" spc="-5" dirty="0">
                <a:latin typeface="Carlito"/>
                <a:cs typeface="Carlito"/>
              </a:rPr>
              <a:t>Raise </a:t>
            </a:r>
            <a:r>
              <a:rPr sz="1800" spc="-10" dirty="0">
                <a:latin typeface="Carlito"/>
                <a:cs typeface="Carlito"/>
              </a:rPr>
              <a:t>awareness </a:t>
            </a:r>
            <a:r>
              <a:rPr sz="1800" dirty="0">
                <a:latin typeface="Carlito"/>
                <a:cs typeface="Carlito"/>
              </a:rPr>
              <a:t>and </a:t>
            </a:r>
            <a:r>
              <a:rPr sz="1800" spc="-5" dirty="0">
                <a:latin typeface="Carlito"/>
                <a:cs typeface="Carlito"/>
              </a:rPr>
              <a:t>acknowledge risk </a:t>
            </a:r>
            <a:r>
              <a:rPr sz="1800" dirty="0">
                <a:latin typeface="Carlito"/>
                <a:cs typeface="Carlito"/>
              </a:rPr>
              <a:t>as </a:t>
            </a:r>
            <a:r>
              <a:rPr sz="1800" spc="-15" dirty="0">
                <a:latin typeface="Carlito"/>
                <a:cs typeface="Carlito"/>
              </a:rPr>
              <a:t>core  </a:t>
            </a:r>
            <a:r>
              <a:rPr sz="1800" spc="-5" dirty="0">
                <a:latin typeface="Carlito"/>
                <a:cs typeface="Carlito"/>
              </a:rPr>
              <a:t>of the </a:t>
            </a:r>
            <a:r>
              <a:rPr sz="1800" spc="-10" dirty="0">
                <a:latin typeface="Carlito"/>
                <a:cs typeface="Carlito"/>
              </a:rPr>
              <a:t>process </a:t>
            </a:r>
            <a:r>
              <a:rPr sz="1800" spc="-5" dirty="0">
                <a:latin typeface="Carlito"/>
                <a:cs typeface="Carlito"/>
              </a:rPr>
              <a:t>of</a:t>
            </a:r>
            <a:r>
              <a:rPr sz="1800" spc="40" dirty="0">
                <a:latin typeface="Carlito"/>
                <a:cs typeface="Carlito"/>
              </a:rPr>
              <a:t> </a:t>
            </a:r>
            <a:r>
              <a:rPr sz="1800" spc="-10" dirty="0">
                <a:latin typeface="Carlito"/>
                <a:cs typeface="Carlito"/>
              </a:rPr>
              <a:t>innovation</a:t>
            </a:r>
            <a:endParaRPr sz="180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28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800" spc="-10" dirty="0">
                <a:latin typeface="Carlito"/>
                <a:cs typeface="Carlito"/>
              </a:rPr>
              <a:t>Appreciate </a:t>
            </a:r>
            <a:r>
              <a:rPr sz="1800" spc="-15" dirty="0">
                <a:latin typeface="Carlito"/>
                <a:cs typeface="Carlito"/>
              </a:rPr>
              <a:t>different </a:t>
            </a:r>
            <a:r>
              <a:rPr sz="1800" spc="-5" dirty="0">
                <a:latin typeface="Carlito"/>
                <a:cs typeface="Carlito"/>
              </a:rPr>
              <a:t>types of risk </a:t>
            </a:r>
            <a:r>
              <a:rPr sz="1800" dirty="0">
                <a:latin typeface="Carlito"/>
                <a:cs typeface="Carlito"/>
              </a:rPr>
              <a:t>and </a:t>
            </a:r>
            <a:r>
              <a:rPr sz="1800" spc="-10" dirty="0">
                <a:latin typeface="Carlito"/>
                <a:cs typeface="Carlito"/>
              </a:rPr>
              <a:t>hard/soft </a:t>
            </a:r>
            <a:r>
              <a:rPr sz="1800" spc="-5" dirty="0">
                <a:latin typeface="Carlito"/>
                <a:cs typeface="Carlito"/>
              </a:rPr>
              <a:t>risk</a:t>
            </a:r>
            <a:r>
              <a:rPr sz="1800" spc="75" dirty="0">
                <a:latin typeface="Carlito"/>
                <a:cs typeface="Carlito"/>
              </a:rPr>
              <a:t> </a:t>
            </a:r>
            <a:r>
              <a:rPr sz="1800" spc="-5" dirty="0">
                <a:latin typeface="Carlito"/>
                <a:cs typeface="Carlito"/>
              </a:rPr>
              <a:t>governance</a:t>
            </a:r>
            <a:endParaRPr sz="1800">
              <a:latin typeface="Carlito"/>
              <a:cs typeface="Carlito"/>
            </a:endParaRPr>
          </a:p>
        </p:txBody>
      </p:sp>
      <p:sp>
        <p:nvSpPr>
          <p:cNvPr id="2" name="object 2" descr="Ball moving along a path with multiple directions available"/>
          <p:cNvSpPr/>
          <p:nvPr/>
        </p:nvSpPr>
        <p:spPr>
          <a:xfrm>
            <a:off x="6124955" y="3284982"/>
            <a:ext cx="2990850" cy="22433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spc="-10" dirty="0"/>
              <a:t>Centre </a:t>
            </a:r>
            <a:r>
              <a:rPr spc="-15" dirty="0"/>
              <a:t>for </a:t>
            </a:r>
            <a:r>
              <a:rPr dirty="0"/>
              <a:t>Service</a:t>
            </a:r>
            <a:r>
              <a:rPr spc="5" dirty="0"/>
              <a:t> </a:t>
            </a:r>
            <a:r>
              <a:rPr spc="-10" dirty="0"/>
              <a:t>Excellence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84769" y="1537208"/>
            <a:ext cx="1022985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b="1" dirty="0">
                <a:solidFill>
                  <a:srgbClr val="000000"/>
                </a:solidFill>
                <a:latin typeface="Carlito"/>
                <a:cs typeface="Carlito"/>
              </a:rPr>
              <a:t>T</a:t>
            </a:r>
            <a:r>
              <a:rPr sz="2700" b="1" spc="-5" dirty="0">
                <a:solidFill>
                  <a:srgbClr val="000000"/>
                </a:solidFill>
                <a:latin typeface="Carlito"/>
                <a:cs typeface="Carlito"/>
              </a:rPr>
              <a:t>h</a:t>
            </a:r>
            <a:r>
              <a:rPr sz="2700" b="1" dirty="0">
                <a:solidFill>
                  <a:srgbClr val="000000"/>
                </a:solidFill>
                <a:latin typeface="Carlito"/>
                <a:cs typeface="Carlito"/>
              </a:rPr>
              <a:t>eo</a:t>
            </a:r>
            <a:r>
              <a:rPr sz="2700" b="1" spc="10" dirty="0">
                <a:solidFill>
                  <a:srgbClr val="000000"/>
                </a:solidFill>
                <a:latin typeface="Carlito"/>
                <a:cs typeface="Carlito"/>
              </a:rPr>
              <a:t>r</a:t>
            </a:r>
            <a:r>
              <a:rPr sz="2700" b="1" dirty="0">
                <a:solidFill>
                  <a:srgbClr val="000000"/>
                </a:solidFill>
                <a:latin typeface="Carlito"/>
                <a:cs typeface="Carlito"/>
              </a:rPr>
              <a:t>y</a:t>
            </a:r>
            <a:endParaRPr sz="2700">
              <a:latin typeface="Carlito"/>
              <a:cs typeface="Carlito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spc="-10" dirty="0"/>
              <a:t>Centre </a:t>
            </a:r>
            <a:r>
              <a:rPr spc="-15" dirty="0"/>
              <a:t>for </a:t>
            </a:r>
            <a:r>
              <a:rPr dirty="0"/>
              <a:t>Service</a:t>
            </a:r>
            <a:r>
              <a:rPr spc="5" dirty="0"/>
              <a:t> </a:t>
            </a:r>
            <a:r>
              <a:rPr spc="-10" dirty="0"/>
              <a:t>Excellence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355600" marR="544830" indent="-342900">
              <a:lnSpc>
                <a:spcPct val="80000"/>
              </a:lnSpc>
              <a:spcBef>
                <a:spcPts val="74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pc="-5" dirty="0"/>
              <a:t>Need </a:t>
            </a:r>
            <a:r>
              <a:rPr spc="-15" dirty="0"/>
              <a:t>to evolve </a:t>
            </a:r>
            <a:r>
              <a:rPr spc="-5" dirty="0"/>
              <a:t>further models of risk and  </a:t>
            </a:r>
            <a:r>
              <a:rPr spc="-15" dirty="0"/>
              <a:t>innovation</a:t>
            </a:r>
          </a:p>
          <a:p>
            <a:pPr marL="755015" marR="594995" indent="-285750">
              <a:lnSpc>
                <a:spcPts val="2300"/>
              </a:lnSpc>
              <a:spcBef>
                <a:spcPts val="575"/>
              </a:spcBef>
            </a:pPr>
            <a:r>
              <a:rPr sz="2400" spc="-5" dirty="0">
                <a:latin typeface="Arial"/>
                <a:cs typeface="Arial"/>
              </a:rPr>
              <a:t>– </a:t>
            </a:r>
            <a:r>
              <a:rPr sz="2400" spc="-5" dirty="0"/>
              <a:t>Risk </a:t>
            </a:r>
            <a:r>
              <a:rPr sz="2400" spc="-10" dirty="0"/>
              <a:t>governance </a:t>
            </a:r>
            <a:r>
              <a:rPr sz="2400" spc="-5" dirty="0"/>
              <a:t>not </a:t>
            </a:r>
            <a:r>
              <a:rPr sz="2400" spc="-10" dirty="0"/>
              <a:t>management </a:t>
            </a:r>
            <a:r>
              <a:rPr sz="2400" spc="-5" dirty="0"/>
              <a:t>(H&amp;S) or  minimisation</a:t>
            </a:r>
            <a:r>
              <a:rPr sz="2400" spc="-30" dirty="0"/>
              <a:t> </a:t>
            </a:r>
            <a:r>
              <a:rPr sz="2400" spc="-5" dirty="0"/>
              <a:t>(actuarial)</a:t>
            </a:r>
            <a:endParaRPr sz="2400">
              <a:latin typeface="Arial"/>
              <a:cs typeface="Arial"/>
            </a:endParaRPr>
          </a:p>
          <a:p>
            <a:pPr marL="355600" marR="501015" indent="-342900">
              <a:lnSpc>
                <a:spcPct val="80000"/>
              </a:lnSpc>
              <a:spcBef>
                <a:spcPts val="66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pc="-25" dirty="0"/>
              <a:t>Integrate </a:t>
            </a:r>
            <a:r>
              <a:rPr spc="-5" dirty="0"/>
              <a:t>risk </a:t>
            </a:r>
            <a:r>
              <a:rPr spc="-10" dirty="0"/>
              <a:t>governance </a:t>
            </a:r>
            <a:r>
              <a:rPr spc="-5" dirty="0"/>
              <a:t>and </a:t>
            </a:r>
            <a:r>
              <a:rPr spc="-20" dirty="0"/>
              <a:t>stakeholder  </a:t>
            </a:r>
            <a:r>
              <a:rPr spc="-10" dirty="0"/>
              <a:t>negotiation</a:t>
            </a:r>
            <a:r>
              <a:rPr spc="-25" dirty="0"/>
              <a:t> </a:t>
            </a:r>
            <a:r>
              <a:rPr spc="-5" dirty="0"/>
              <a:t>models</a:t>
            </a:r>
          </a:p>
          <a:p>
            <a:pPr marL="355600" marR="5080" indent="-342900">
              <a:lnSpc>
                <a:spcPct val="80000"/>
              </a:lnSpc>
              <a:spcBef>
                <a:spcPts val="64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pc="-10" dirty="0"/>
              <a:t>Develop </a:t>
            </a:r>
            <a:r>
              <a:rPr spc="-15" dirty="0"/>
              <a:t>more sophisticated understanding </a:t>
            </a:r>
            <a:r>
              <a:rPr spc="-5" dirty="0"/>
              <a:t>of  risk</a:t>
            </a:r>
            <a:r>
              <a:rPr spc="-10" dirty="0"/>
              <a:t> </a:t>
            </a:r>
            <a:r>
              <a:rPr spc="-25" dirty="0"/>
              <a:t>transfer</a:t>
            </a:r>
          </a:p>
          <a:p>
            <a:pPr>
              <a:lnSpc>
                <a:spcPct val="100000"/>
              </a:lnSpc>
              <a:spcBef>
                <a:spcPts val="5"/>
              </a:spcBef>
              <a:buFont typeface="Arial"/>
              <a:buChar char="•"/>
            </a:pPr>
            <a:endParaRPr sz="2650"/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pc="-10" dirty="0"/>
              <a:t>…More </a:t>
            </a:r>
            <a:r>
              <a:rPr spc="-15" dirty="0"/>
              <a:t>research!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Questions?</a:t>
            </a:r>
            <a:r>
              <a:rPr spc="-15" dirty="0"/>
              <a:t> </a:t>
            </a:r>
            <a:r>
              <a:rPr spc="-25" dirty="0"/>
              <a:t>Answers.</a:t>
            </a:r>
          </a:p>
        </p:txBody>
      </p:sp>
      <p:sp>
        <p:nvSpPr>
          <p:cNvPr id="3" name="object 3" descr="Graphic of several coloured people icons with question marks in thought bubbles above their heads"/>
          <p:cNvSpPr/>
          <p:nvPr/>
        </p:nvSpPr>
        <p:spPr>
          <a:xfrm>
            <a:off x="2610040" y="1787236"/>
            <a:ext cx="4873383" cy="433924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spc="-10" dirty="0"/>
              <a:t>Centre </a:t>
            </a:r>
            <a:r>
              <a:rPr spc="-15" dirty="0"/>
              <a:t>for </a:t>
            </a:r>
            <a:r>
              <a:rPr dirty="0"/>
              <a:t>Service</a:t>
            </a:r>
            <a:r>
              <a:rPr spc="5" dirty="0"/>
              <a:t> </a:t>
            </a:r>
            <a:r>
              <a:rPr spc="-10" dirty="0"/>
              <a:t>Excellence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68052" y="191071"/>
            <a:ext cx="4356735" cy="12452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80340">
              <a:lnSpc>
                <a:spcPct val="100000"/>
              </a:lnSpc>
              <a:spcBef>
                <a:spcPts val="100"/>
              </a:spcBef>
            </a:pPr>
            <a:r>
              <a:rPr sz="4000" spc="-10" dirty="0"/>
              <a:t>PPPs/PFIs </a:t>
            </a:r>
            <a:r>
              <a:rPr sz="4000" spc="-15" dirty="0"/>
              <a:t>Intended  </a:t>
            </a:r>
            <a:r>
              <a:rPr sz="4000" dirty="0"/>
              <a:t>as </a:t>
            </a:r>
            <a:r>
              <a:rPr sz="4000" spc="-15" dirty="0"/>
              <a:t>Innovation</a:t>
            </a:r>
            <a:r>
              <a:rPr sz="4000" spc="-80" dirty="0"/>
              <a:t> </a:t>
            </a:r>
            <a:r>
              <a:rPr sz="4000" spc="-20" dirty="0"/>
              <a:t>Drivers</a:t>
            </a:r>
            <a:endParaRPr sz="4000"/>
          </a:p>
        </p:txBody>
      </p:sp>
      <p:sp>
        <p:nvSpPr>
          <p:cNvPr id="3" name="object 3" descr="Person writing partnership in a jigsaw shape on a transparent screen"/>
          <p:cNvSpPr/>
          <p:nvPr/>
        </p:nvSpPr>
        <p:spPr>
          <a:xfrm>
            <a:off x="1405902" y="1600203"/>
            <a:ext cx="7280897" cy="454160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spc="-10" dirty="0"/>
              <a:t>Centre </a:t>
            </a:r>
            <a:r>
              <a:rPr spc="-15" dirty="0"/>
              <a:t>for </a:t>
            </a:r>
            <a:r>
              <a:rPr dirty="0"/>
              <a:t>Service</a:t>
            </a:r>
            <a:r>
              <a:rPr spc="5" dirty="0"/>
              <a:t> </a:t>
            </a:r>
            <a:r>
              <a:rPr spc="-10" dirty="0"/>
              <a:t>Excellence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64612" y="191071"/>
            <a:ext cx="4963160" cy="12452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4810" marR="5080" indent="-372745">
              <a:lnSpc>
                <a:spcPct val="100000"/>
              </a:lnSpc>
              <a:spcBef>
                <a:spcPts val="100"/>
              </a:spcBef>
            </a:pPr>
            <a:r>
              <a:rPr sz="4000" spc="-25" dirty="0"/>
              <a:t>Mixed </a:t>
            </a:r>
            <a:r>
              <a:rPr sz="4000" spc="-15" dirty="0"/>
              <a:t>Evidence </a:t>
            </a:r>
            <a:r>
              <a:rPr sz="4000" dirty="0"/>
              <a:t>on</a:t>
            </a:r>
            <a:r>
              <a:rPr sz="4000" spc="-55" dirty="0"/>
              <a:t> </a:t>
            </a:r>
            <a:r>
              <a:rPr sz="4000" spc="-5" dirty="0"/>
              <a:t>Risk,  </a:t>
            </a:r>
            <a:r>
              <a:rPr sz="4000" spc="-15" dirty="0"/>
              <a:t>Innovation </a:t>
            </a:r>
            <a:r>
              <a:rPr sz="4000" spc="-5" dirty="0"/>
              <a:t>and</a:t>
            </a:r>
            <a:r>
              <a:rPr sz="4000" spc="-30" dirty="0"/>
              <a:t> </a:t>
            </a:r>
            <a:r>
              <a:rPr sz="4000" spc="-20" dirty="0"/>
              <a:t>PPPs</a:t>
            </a:r>
            <a:endParaRPr sz="4000" dirty="0"/>
          </a:p>
        </p:txBody>
      </p:sp>
      <p:sp>
        <p:nvSpPr>
          <p:cNvPr id="3" name="object 3"/>
          <p:cNvSpPr txBox="1"/>
          <p:nvPr/>
        </p:nvSpPr>
        <p:spPr>
          <a:xfrm>
            <a:off x="1484769" y="2015881"/>
            <a:ext cx="6844030" cy="2795270"/>
          </a:xfrm>
          <a:prstGeom prst="rect">
            <a:avLst/>
          </a:prstGeom>
        </p:spPr>
        <p:txBody>
          <a:bodyPr vert="horz" wrap="square" lIns="0" tIns="628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9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spc="-15" dirty="0">
                <a:latin typeface="Carlito"/>
                <a:cs typeface="Carlito"/>
              </a:rPr>
              <a:t>Positive</a:t>
            </a:r>
            <a:endParaRPr sz="3000">
              <a:latin typeface="Carlito"/>
              <a:cs typeface="Carlito"/>
            </a:endParaRPr>
          </a:p>
          <a:p>
            <a:pPr marL="755650" marR="72390" lvl="1" indent="-285750">
              <a:lnSpc>
                <a:spcPts val="2810"/>
              </a:lnSpc>
              <a:spcBef>
                <a:spcPts val="690"/>
              </a:spcBef>
              <a:buFont typeface="Arial"/>
              <a:buChar char="–"/>
              <a:tabLst>
                <a:tab pos="755650" algn="l"/>
              </a:tabLst>
            </a:pPr>
            <a:r>
              <a:rPr sz="2600" spc="-15" dirty="0">
                <a:latin typeface="Carlito"/>
                <a:cs typeface="Carlito"/>
              </a:rPr>
              <a:t>Potentially </a:t>
            </a:r>
            <a:r>
              <a:rPr sz="2600" spc="-10" dirty="0">
                <a:latin typeface="Carlito"/>
                <a:cs typeface="Carlito"/>
              </a:rPr>
              <a:t>significant </a:t>
            </a:r>
            <a:r>
              <a:rPr sz="2600" spc="-15" dirty="0">
                <a:latin typeface="Carlito"/>
                <a:cs typeface="Carlito"/>
              </a:rPr>
              <a:t>source </a:t>
            </a:r>
            <a:r>
              <a:rPr sz="2600" spc="-5" dirty="0">
                <a:latin typeface="Carlito"/>
                <a:cs typeface="Carlito"/>
              </a:rPr>
              <a:t>of </a:t>
            </a:r>
            <a:r>
              <a:rPr sz="2600" spc="-15" dirty="0">
                <a:latin typeface="Carlito"/>
                <a:cs typeface="Carlito"/>
              </a:rPr>
              <a:t>innovation </a:t>
            </a:r>
            <a:r>
              <a:rPr sz="2600" spc="-5" dirty="0">
                <a:latin typeface="Carlito"/>
                <a:cs typeface="Carlito"/>
              </a:rPr>
              <a:t>in  public services </a:t>
            </a:r>
            <a:r>
              <a:rPr sz="2600" spc="-10" dirty="0">
                <a:latin typeface="Carlito"/>
                <a:cs typeface="Carlito"/>
              </a:rPr>
              <a:t>(Freshfields et </a:t>
            </a:r>
            <a:r>
              <a:rPr sz="2600" spc="-5" dirty="0">
                <a:latin typeface="Carlito"/>
                <a:cs typeface="Carlito"/>
              </a:rPr>
              <a:t>al.</a:t>
            </a:r>
            <a:r>
              <a:rPr sz="2600" spc="30" dirty="0">
                <a:latin typeface="Carlito"/>
                <a:cs typeface="Carlito"/>
              </a:rPr>
              <a:t> </a:t>
            </a:r>
            <a:r>
              <a:rPr sz="2600" spc="-10" dirty="0">
                <a:latin typeface="Carlito"/>
                <a:cs typeface="Carlito"/>
              </a:rPr>
              <a:t>2005)</a:t>
            </a:r>
            <a:endParaRPr sz="2600">
              <a:latin typeface="Carlito"/>
              <a:cs typeface="Carlito"/>
            </a:endParaRPr>
          </a:p>
          <a:p>
            <a:pPr marL="755650" marR="5080" lvl="1" indent="-285750">
              <a:lnSpc>
                <a:spcPts val="2810"/>
              </a:lnSpc>
              <a:spcBef>
                <a:spcPts val="620"/>
              </a:spcBef>
              <a:buFont typeface="Arial"/>
              <a:buChar char="–"/>
              <a:tabLst>
                <a:tab pos="755650" algn="l"/>
              </a:tabLst>
            </a:pPr>
            <a:r>
              <a:rPr sz="2600" spc="-5" dirty="0">
                <a:latin typeface="Carlito"/>
                <a:cs typeface="Carlito"/>
              </a:rPr>
              <a:t>Risk-sharing </a:t>
            </a:r>
            <a:r>
              <a:rPr sz="2600" spc="-10" dirty="0">
                <a:latin typeface="Carlito"/>
                <a:cs typeface="Carlito"/>
              </a:rPr>
              <a:t>relationships between </a:t>
            </a:r>
            <a:r>
              <a:rPr sz="2600" spc="-5" dirty="0">
                <a:latin typeface="Carlito"/>
                <a:cs typeface="Carlito"/>
              </a:rPr>
              <a:t>the public  and the </a:t>
            </a:r>
            <a:r>
              <a:rPr sz="2600" spc="-20" dirty="0">
                <a:latin typeface="Carlito"/>
                <a:cs typeface="Carlito"/>
              </a:rPr>
              <a:t>private </a:t>
            </a:r>
            <a:r>
              <a:rPr sz="2600" spc="-10" dirty="0">
                <a:latin typeface="Carlito"/>
                <a:cs typeface="Carlito"/>
              </a:rPr>
              <a:t>sector (Lewis,</a:t>
            </a:r>
            <a:r>
              <a:rPr sz="2600" spc="50" dirty="0">
                <a:latin typeface="Carlito"/>
                <a:cs typeface="Carlito"/>
              </a:rPr>
              <a:t> </a:t>
            </a:r>
            <a:r>
              <a:rPr sz="2600" spc="-10" dirty="0">
                <a:latin typeface="Carlito"/>
                <a:cs typeface="Carlito"/>
              </a:rPr>
              <a:t>2001)</a:t>
            </a:r>
            <a:endParaRPr sz="2600">
              <a:latin typeface="Carlito"/>
              <a:cs typeface="Carlito"/>
            </a:endParaRPr>
          </a:p>
          <a:p>
            <a:pPr marL="1155700" marR="89535" lvl="2" indent="-228600">
              <a:lnSpc>
                <a:spcPts val="2380"/>
              </a:lnSpc>
              <a:spcBef>
                <a:spcPts val="540"/>
              </a:spcBef>
              <a:buFont typeface="Arial"/>
              <a:buChar char="•"/>
              <a:tabLst>
                <a:tab pos="1155065" algn="l"/>
                <a:tab pos="1155700" algn="l"/>
              </a:tabLst>
            </a:pPr>
            <a:r>
              <a:rPr sz="2200" spc="-5" dirty="0">
                <a:latin typeface="Carlito"/>
                <a:cs typeface="Carlito"/>
              </a:rPr>
              <a:t>Risk </a:t>
            </a:r>
            <a:r>
              <a:rPr sz="2200" spc="-15" dirty="0">
                <a:latin typeface="Carlito"/>
                <a:cs typeface="Carlito"/>
              </a:rPr>
              <a:t>transfer </a:t>
            </a:r>
            <a:r>
              <a:rPr sz="2200" spc="-5" dirty="0">
                <a:latin typeface="Carlito"/>
                <a:cs typeface="Carlito"/>
              </a:rPr>
              <a:t>essential </a:t>
            </a:r>
            <a:r>
              <a:rPr sz="2200" spc="-20" dirty="0">
                <a:latin typeface="Carlito"/>
                <a:cs typeface="Carlito"/>
              </a:rPr>
              <a:t>for PPP/PFI </a:t>
            </a:r>
            <a:r>
              <a:rPr sz="2200" spc="-15" dirty="0">
                <a:latin typeface="Carlito"/>
                <a:cs typeface="Carlito"/>
              </a:rPr>
              <a:t>to </a:t>
            </a:r>
            <a:r>
              <a:rPr sz="2200" spc="-5" dirty="0">
                <a:latin typeface="Carlito"/>
                <a:cs typeface="Carlito"/>
              </a:rPr>
              <a:t>deliver </a:t>
            </a:r>
            <a:r>
              <a:rPr sz="2200" spc="-10" dirty="0">
                <a:latin typeface="Carlito"/>
                <a:cs typeface="Carlito"/>
              </a:rPr>
              <a:t>value  </a:t>
            </a:r>
            <a:r>
              <a:rPr sz="2200" spc="-20" dirty="0">
                <a:latin typeface="Carlito"/>
                <a:cs typeface="Carlito"/>
              </a:rPr>
              <a:t>for </a:t>
            </a:r>
            <a:r>
              <a:rPr sz="2200" spc="-5" dirty="0">
                <a:latin typeface="Carlito"/>
                <a:cs typeface="Carlito"/>
              </a:rPr>
              <a:t>money (Ball </a:t>
            </a:r>
            <a:r>
              <a:rPr sz="2200" dirty="0">
                <a:latin typeface="Carlito"/>
                <a:cs typeface="Carlito"/>
              </a:rPr>
              <a:t>and King,</a:t>
            </a:r>
            <a:r>
              <a:rPr sz="2200" spc="-30" dirty="0">
                <a:latin typeface="Carlito"/>
                <a:cs typeface="Carlito"/>
              </a:rPr>
              <a:t> </a:t>
            </a:r>
            <a:r>
              <a:rPr sz="2200" spc="-5" dirty="0">
                <a:latin typeface="Carlito"/>
                <a:cs typeface="Carlito"/>
              </a:rPr>
              <a:t>2006)</a:t>
            </a:r>
            <a:endParaRPr sz="2200">
              <a:latin typeface="Carlito"/>
              <a:cs typeface="Carlito"/>
            </a:endParaRPr>
          </a:p>
        </p:txBody>
      </p:sp>
      <p:grpSp>
        <p:nvGrpSpPr>
          <p:cNvPr id="4" name="objec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357883" y="5559552"/>
            <a:ext cx="814705" cy="609600"/>
            <a:chOff x="1357883" y="5559552"/>
            <a:chExt cx="814705" cy="609600"/>
          </a:xfrm>
        </p:grpSpPr>
        <p:sp>
          <p:nvSpPr>
            <p:cNvPr id="5" name="object 5"/>
            <p:cNvSpPr/>
            <p:nvPr/>
          </p:nvSpPr>
          <p:spPr>
            <a:xfrm>
              <a:off x="1357883" y="5559552"/>
              <a:ext cx="814578" cy="60959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403984" y="5589651"/>
              <a:ext cx="720090" cy="503682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403984" y="5589651"/>
              <a:ext cx="720090" cy="504190"/>
            </a:xfrm>
            <a:custGeom>
              <a:avLst/>
              <a:gdLst/>
              <a:ahLst/>
              <a:cxnLst/>
              <a:rect l="l" t="t" r="r" b="b"/>
              <a:pathLst>
                <a:path w="720089" h="504189">
                  <a:moveTo>
                    <a:pt x="0" y="125920"/>
                  </a:moveTo>
                  <a:lnTo>
                    <a:pt x="468248" y="125920"/>
                  </a:lnTo>
                  <a:lnTo>
                    <a:pt x="468248" y="0"/>
                  </a:lnTo>
                  <a:lnTo>
                    <a:pt x="720090" y="251841"/>
                  </a:lnTo>
                  <a:lnTo>
                    <a:pt x="468248" y="503682"/>
                  </a:lnTo>
                  <a:lnTo>
                    <a:pt x="468248" y="377761"/>
                  </a:lnTo>
                  <a:lnTo>
                    <a:pt x="0" y="377761"/>
                  </a:lnTo>
                  <a:lnTo>
                    <a:pt x="0" y="125920"/>
                  </a:lnTo>
                  <a:close/>
                </a:path>
              </a:pathLst>
            </a:custGeom>
            <a:ln w="9906">
              <a:solidFill>
                <a:srgbClr val="4A7EB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spc="-10" dirty="0"/>
              <a:t>Centre </a:t>
            </a:r>
            <a:r>
              <a:rPr spc="-15" dirty="0"/>
              <a:t>for </a:t>
            </a:r>
            <a:r>
              <a:rPr dirty="0"/>
              <a:t>Service</a:t>
            </a:r>
            <a:r>
              <a:rPr spc="5" dirty="0"/>
              <a:t> </a:t>
            </a:r>
            <a:r>
              <a:rPr spc="-10" dirty="0"/>
              <a:t>Excellence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120D2E6-2BED-4097-9535-97269D50473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-838200" y="-1447800"/>
            <a:ext cx="10820400" cy="695960"/>
          </a:xfrm>
        </p:spPr>
        <p:txBody>
          <a:bodyPr/>
          <a:lstStyle/>
          <a:p>
            <a:r>
              <a:rPr lang="en-GB" dirty="0"/>
              <a:t>Mixed Evidence</a:t>
            </a:r>
            <a:r>
              <a:rPr lang="en-GB" baseline="0" dirty="0"/>
              <a:t> on Risk, Innovation and PPPs (Negatives)</a:t>
            </a:r>
            <a:endParaRPr lang="en-GB" dirty="0"/>
          </a:p>
        </p:txBody>
      </p:sp>
      <p:sp>
        <p:nvSpPr>
          <p:cNvPr id="2" name="object 2"/>
          <p:cNvSpPr txBox="1"/>
          <p:nvPr/>
        </p:nvSpPr>
        <p:spPr>
          <a:xfrm>
            <a:off x="1484769" y="1526540"/>
            <a:ext cx="6900545" cy="44272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b="1" spc="-20" dirty="0">
                <a:latin typeface="Carlito"/>
                <a:cs typeface="Carlito"/>
              </a:rPr>
              <a:t>Negative</a:t>
            </a:r>
            <a:endParaRPr sz="3000" dirty="0">
              <a:latin typeface="Carlito"/>
              <a:cs typeface="Carlito"/>
            </a:endParaRPr>
          </a:p>
          <a:p>
            <a:pPr marL="755015" marR="238760" lvl="1" indent="-285750">
              <a:lnSpc>
                <a:spcPts val="2500"/>
              </a:lnSpc>
              <a:spcBef>
                <a:spcPts val="615"/>
              </a:spcBef>
              <a:buFont typeface="Arial"/>
              <a:buChar char="–"/>
              <a:tabLst>
                <a:tab pos="755650" algn="l"/>
              </a:tabLst>
            </a:pPr>
            <a:r>
              <a:rPr sz="2600" spc="-5" dirty="0">
                <a:latin typeface="Carlito"/>
                <a:cs typeface="Carlito"/>
              </a:rPr>
              <a:t>Hood and </a:t>
            </a:r>
            <a:r>
              <a:rPr sz="2600" spc="-10" dirty="0">
                <a:latin typeface="Carlito"/>
                <a:cs typeface="Carlito"/>
              </a:rPr>
              <a:t>McGarvey (2002): </a:t>
            </a:r>
            <a:r>
              <a:rPr sz="2600" spc="-5" dirty="0">
                <a:latin typeface="Carlito"/>
                <a:cs typeface="Carlito"/>
              </a:rPr>
              <a:t>public </a:t>
            </a:r>
            <a:r>
              <a:rPr sz="2600" spc="-10" dirty="0">
                <a:latin typeface="Carlito"/>
                <a:cs typeface="Carlito"/>
              </a:rPr>
              <a:t>sector  </a:t>
            </a:r>
            <a:r>
              <a:rPr sz="2600" spc="-15" dirty="0">
                <a:latin typeface="Carlito"/>
                <a:cs typeface="Carlito"/>
              </a:rPr>
              <a:t>prone to inefficient </a:t>
            </a:r>
            <a:r>
              <a:rPr sz="2600" spc="-5" dirty="0">
                <a:latin typeface="Carlito"/>
                <a:cs typeface="Carlito"/>
              </a:rPr>
              <a:t>risk </a:t>
            </a:r>
            <a:r>
              <a:rPr sz="2600" spc="-10" dirty="0">
                <a:latin typeface="Carlito"/>
                <a:cs typeface="Carlito"/>
              </a:rPr>
              <a:t>allocation </a:t>
            </a:r>
            <a:r>
              <a:rPr sz="2600" spc="-5" dirty="0">
                <a:latin typeface="Carlito"/>
                <a:cs typeface="Carlito"/>
              </a:rPr>
              <a:t>choices in  </a:t>
            </a:r>
            <a:r>
              <a:rPr sz="2600" spc="-15" dirty="0">
                <a:latin typeface="Carlito"/>
                <a:cs typeface="Carlito"/>
              </a:rPr>
              <a:t>PPPs </a:t>
            </a:r>
            <a:r>
              <a:rPr sz="2600" spc="-5" dirty="0">
                <a:latin typeface="Carlito"/>
                <a:cs typeface="Carlito"/>
              </a:rPr>
              <a:t>as </a:t>
            </a:r>
            <a:r>
              <a:rPr sz="2600" spc="-15" dirty="0">
                <a:latin typeface="Carlito"/>
                <a:cs typeface="Carlito"/>
              </a:rPr>
              <a:t>too little awareness </a:t>
            </a:r>
            <a:r>
              <a:rPr sz="2600" spc="-5" dirty="0">
                <a:latin typeface="Carlito"/>
                <a:cs typeface="Carlito"/>
              </a:rPr>
              <a:t>of risk  </a:t>
            </a:r>
            <a:r>
              <a:rPr sz="2600" spc="-10" dirty="0">
                <a:latin typeface="Carlito"/>
                <a:cs typeface="Carlito"/>
              </a:rPr>
              <a:t>management</a:t>
            </a:r>
            <a:endParaRPr sz="2600" dirty="0">
              <a:latin typeface="Carlito"/>
              <a:cs typeface="Carlito"/>
            </a:endParaRPr>
          </a:p>
          <a:p>
            <a:pPr marL="1155065" marR="52705" lvl="2" indent="-228600">
              <a:lnSpc>
                <a:spcPct val="80000"/>
              </a:lnSpc>
              <a:spcBef>
                <a:spcPts val="550"/>
              </a:spcBef>
              <a:buFont typeface="Arial"/>
              <a:buChar char="•"/>
              <a:tabLst>
                <a:tab pos="1155065" algn="l"/>
                <a:tab pos="1155700" algn="l"/>
              </a:tabLst>
            </a:pPr>
            <a:r>
              <a:rPr sz="2200" spc="-5" dirty="0">
                <a:latin typeface="Carlito"/>
                <a:cs typeface="Carlito"/>
              </a:rPr>
              <a:t>Consequently leading </a:t>
            </a:r>
            <a:r>
              <a:rPr sz="2200" spc="-15" dirty="0">
                <a:latin typeface="Carlito"/>
                <a:cs typeface="Carlito"/>
              </a:rPr>
              <a:t>to negative </a:t>
            </a:r>
            <a:r>
              <a:rPr sz="2200" spc="-10" dirty="0">
                <a:latin typeface="Carlito"/>
                <a:cs typeface="Carlito"/>
              </a:rPr>
              <a:t>outcomes  </a:t>
            </a:r>
            <a:r>
              <a:rPr sz="2200" spc="-5" dirty="0">
                <a:latin typeface="Carlito"/>
                <a:cs typeface="Carlito"/>
              </a:rPr>
              <a:t>(Commission </a:t>
            </a:r>
            <a:r>
              <a:rPr sz="2200" dirty="0">
                <a:latin typeface="Carlito"/>
                <a:cs typeface="Carlito"/>
              </a:rPr>
              <a:t>on </a:t>
            </a:r>
            <a:r>
              <a:rPr sz="2200" spc="-5" dirty="0">
                <a:latin typeface="Carlito"/>
                <a:cs typeface="Carlito"/>
              </a:rPr>
              <a:t>Public </a:t>
            </a:r>
            <a:r>
              <a:rPr sz="2200" spc="-15" dirty="0">
                <a:latin typeface="Carlito"/>
                <a:cs typeface="Carlito"/>
              </a:rPr>
              <a:t>Private </a:t>
            </a:r>
            <a:r>
              <a:rPr sz="2200" spc="-10" dirty="0">
                <a:latin typeface="Carlito"/>
                <a:cs typeface="Carlito"/>
              </a:rPr>
              <a:t>Partnerships,</a:t>
            </a:r>
            <a:r>
              <a:rPr sz="2200" spc="-30" dirty="0">
                <a:latin typeface="Carlito"/>
                <a:cs typeface="Carlito"/>
              </a:rPr>
              <a:t> </a:t>
            </a:r>
            <a:r>
              <a:rPr sz="2200" spc="-10" dirty="0">
                <a:latin typeface="Carlito"/>
                <a:cs typeface="Carlito"/>
              </a:rPr>
              <a:t>2001)</a:t>
            </a:r>
            <a:endParaRPr sz="2200" dirty="0">
              <a:latin typeface="Carlito"/>
              <a:cs typeface="Carlito"/>
            </a:endParaRPr>
          </a:p>
          <a:p>
            <a:pPr marL="755015" marR="5080" lvl="1" indent="-285750">
              <a:lnSpc>
                <a:spcPts val="2500"/>
              </a:lnSpc>
              <a:spcBef>
                <a:spcPts val="585"/>
              </a:spcBef>
              <a:buFont typeface="Arial"/>
              <a:buChar char="–"/>
              <a:tabLst>
                <a:tab pos="755650" algn="l"/>
              </a:tabLst>
            </a:pPr>
            <a:r>
              <a:rPr sz="2600" spc="-45" dirty="0">
                <a:latin typeface="Carlito"/>
                <a:cs typeface="Carlito"/>
              </a:rPr>
              <a:t>Transfer </a:t>
            </a:r>
            <a:r>
              <a:rPr sz="2600" spc="-5" dirty="0">
                <a:latin typeface="Carlito"/>
                <a:cs typeface="Carlito"/>
              </a:rPr>
              <a:t>of risk is </a:t>
            </a:r>
            <a:r>
              <a:rPr sz="2600" spc="-15" dirty="0">
                <a:latin typeface="Carlito"/>
                <a:cs typeface="Carlito"/>
              </a:rPr>
              <a:t>from </a:t>
            </a:r>
            <a:r>
              <a:rPr sz="2600" spc="-20" dirty="0">
                <a:latin typeface="Carlito"/>
                <a:cs typeface="Carlito"/>
              </a:rPr>
              <a:t>private </a:t>
            </a:r>
            <a:r>
              <a:rPr sz="2600" spc="-15" dirty="0">
                <a:latin typeface="Carlito"/>
                <a:cs typeface="Carlito"/>
              </a:rPr>
              <a:t>to </a:t>
            </a:r>
            <a:r>
              <a:rPr sz="2600" spc="-5" dirty="0">
                <a:latin typeface="Carlito"/>
                <a:cs typeface="Carlito"/>
              </a:rPr>
              <a:t>public </a:t>
            </a:r>
            <a:r>
              <a:rPr sz="2600" spc="-10" dirty="0">
                <a:latin typeface="Carlito"/>
                <a:cs typeface="Carlito"/>
              </a:rPr>
              <a:t>sector  partners </a:t>
            </a:r>
            <a:r>
              <a:rPr sz="2600" spc="-5" dirty="0">
                <a:latin typeface="Carlito"/>
                <a:cs typeface="Carlito"/>
              </a:rPr>
              <a:t>(Ball &amp; King</a:t>
            </a:r>
            <a:r>
              <a:rPr sz="2600" spc="25" dirty="0">
                <a:latin typeface="Carlito"/>
                <a:cs typeface="Carlito"/>
              </a:rPr>
              <a:t> </a:t>
            </a:r>
            <a:r>
              <a:rPr sz="2600" spc="-10" dirty="0">
                <a:latin typeface="Carlito"/>
                <a:cs typeface="Carlito"/>
              </a:rPr>
              <a:t>2006)</a:t>
            </a:r>
            <a:endParaRPr sz="2600" dirty="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3500" dirty="0">
              <a:latin typeface="Carlito"/>
              <a:cs typeface="Carlito"/>
            </a:endParaRPr>
          </a:p>
          <a:p>
            <a:pPr marL="1812925" marR="31750" indent="-1546860">
              <a:lnSpc>
                <a:spcPts val="2880"/>
              </a:lnSpc>
            </a:pPr>
            <a:r>
              <a:rPr sz="3000" b="1" spc="-5" dirty="0">
                <a:latin typeface="Carlito"/>
                <a:cs typeface="Carlito"/>
              </a:rPr>
              <a:t>Lack </a:t>
            </a:r>
            <a:r>
              <a:rPr sz="3000" b="1" dirty="0">
                <a:latin typeface="Carlito"/>
                <a:cs typeface="Carlito"/>
              </a:rPr>
              <a:t>of </a:t>
            </a:r>
            <a:r>
              <a:rPr sz="3000" b="1" spc="-5" dirty="0">
                <a:latin typeface="Carlito"/>
                <a:cs typeface="Carlito"/>
              </a:rPr>
              <a:t>empirical </a:t>
            </a:r>
            <a:r>
              <a:rPr sz="3000" b="1" spc="-20" dirty="0">
                <a:latin typeface="Carlito"/>
                <a:cs typeface="Carlito"/>
              </a:rPr>
              <a:t>data </a:t>
            </a:r>
            <a:r>
              <a:rPr sz="3000" b="1" dirty="0">
                <a:latin typeface="Carlito"/>
                <a:cs typeface="Carlito"/>
              </a:rPr>
              <a:t>on </a:t>
            </a:r>
            <a:r>
              <a:rPr sz="3000" b="1" spc="-15" dirty="0">
                <a:latin typeface="Carlito"/>
                <a:cs typeface="Carlito"/>
              </a:rPr>
              <a:t>interplay </a:t>
            </a:r>
            <a:r>
              <a:rPr sz="3000" b="1" dirty="0">
                <a:latin typeface="Carlito"/>
                <a:cs typeface="Carlito"/>
              </a:rPr>
              <a:t>of </a:t>
            </a:r>
            <a:r>
              <a:rPr sz="3000" b="1" spc="-5" dirty="0">
                <a:latin typeface="Carlito"/>
                <a:cs typeface="Carlito"/>
              </a:rPr>
              <a:t>risk,  </a:t>
            </a:r>
            <a:r>
              <a:rPr sz="3000" b="1" spc="-10" dirty="0">
                <a:latin typeface="Carlito"/>
                <a:cs typeface="Carlito"/>
              </a:rPr>
              <a:t>innovation </a:t>
            </a:r>
            <a:r>
              <a:rPr sz="3000" b="1" spc="-5" dirty="0">
                <a:latin typeface="Carlito"/>
                <a:cs typeface="Carlito"/>
              </a:rPr>
              <a:t>and</a:t>
            </a:r>
            <a:r>
              <a:rPr sz="3000" b="1" dirty="0">
                <a:latin typeface="Carlito"/>
                <a:cs typeface="Carlito"/>
              </a:rPr>
              <a:t> </a:t>
            </a:r>
            <a:r>
              <a:rPr sz="3000" b="1" spc="-15" dirty="0">
                <a:latin typeface="Carlito"/>
                <a:cs typeface="Carlito"/>
              </a:rPr>
              <a:t>PPPs…</a:t>
            </a:r>
            <a:endParaRPr sz="3000" dirty="0">
              <a:latin typeface="Carlito"/>
              <a:cs typeface="Carlito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spc="-10" dirty="0"/>
              <a:t>Centre </a:t>
            </a:r>
            <a:r>
              <a:rPr spc="-15" dirty="0"/>
              <a:t>for </a:t>
            </a:r>
            <a:r>
              <a:rPr dirty="0"/>
              <a:t>Service</a:t>
            </a:r>
            <a:r>
              <a:rPr spc="5" dirty="0"/>
              <a:t> </a:t>
            </a:r>
            <a:r>
              <a:rPr spc="-10" dirty="0"/>
              <a:t>Excellence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39010" y="462343"/>
            <a:ext cx="6216015" cy="695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LIPSE – </a:t>
            </a:r>
            <a:r>
              <a:rPr spc="-20" dirty="0"/>
              <a:t>Research </a:t>
            </a:r>
            <a:r>
              <a:rPr spc="-10" dirty="0"/>
              <a:t>Questions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spc="-10" dirty="0"/>
              <a:t>Centre </a:t>
            </a:r>
            <a:r>
              <a:rPr spc="-15" dirty="0"/>
              <a:t>for </a:t>
            </a:r>
            <a:r>
              <a:rPr dirty="0"/>
              <a:t>Service</a:t>
            </a:r>
            <a:r>
              <a:rPr spc="5" dirty="0"/>
              <a:t> </a:t>
            </a:r>
            <a:r>
              <a:rPr spc="-10" dirty="0"/>
              <a:t>Excellence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84534" y="1581404"/>
            <a:ext cx="6973570" cy="4150360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355600" marR="953769" indent="-342900">
              <a:lnSpc>
                <a:spcPts val="2380"/>
              </a:lnSpc>
              <a:spcBef>
                <a:spcPts val="39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200" i="1" dirty="0">
                <a:latin typeface="Carlito"/>
                <a:cs typeface="Carlito"/>
              </a:rPr>
              <a:t>What </a:t>
            </a:r>
            <a:r>
              <a:rPr sz="2200" i="1" spc="-5" dirty="0">
                <a:latin typeface="Carlito"/>
                <a:cs typeface="Carlito"/>
              </a:rPr>
              <a:t>is </a:t>
            </a:r>
            <a:r>
              <a:rPr sz="2200" i="1" dirty="0">
                <a:latin typeface="Carlito"/>
                <a:cs typeface="Carlito"/>
              </a:rPr>
              <a:t>the </a:t>
            </a:r>
            <a:r>
              <a:rPr sz="2200" i="1" spc="-5" dirty="0">
                <a:latin typeface="Carlito"/>
                <a:cs typeface="Carlito"/>
              </a:rPr>
              <a:t>current range of </a:t>
            </a:r>
            <a:r>
              <a:rPr sz="2200" b="1" i="1" spc="-5" dirty="0">
                <a:latin typeface="Carlito"/>
                <a:cs typeface="Carlito"/>
              </a:rPr>
              <a:t>approaches </a:t>
            </a:r>
            <a:r>
              <a:rPr sz="2200" b="1" i="1" spc="-15" dirty="0">
                <a:latin typeface="Carlito"/>
                <a:cs typeface="Carlito"/>
              </a:rPr>
              <a:t>to </a:t>
            </a:r>
            <a:r>
              <a:rPr sz="2200" b="1" i="1" spc="-5" dirty="0">
                <a:latin typeface="Carlito"/>
                <a:cs typeface="Carlito"/>
              </a:rPr>
              <a:t>risk in  innovation </a:t>
            </a:r>
            <a:r>
              <a:rPr sz="2200" i="1" spc="-5" dirty="0">
                <a:latin typeface="Carlito"/>
                <a:cs typeface="Carlito"/>
              </a:rPr>
              <a:t>in</a:t>
            </a:r>
            <a:r>
              <a:rPr sz="2200" i="1" spc="-15" dirty="0">
                <a:latin typeface="Carlito"/>
                <a:cs typeface="Carlito"/>
              </a:rPr>
              <a:t> </a:t>
            </a:r>
            <a:r>
              <a:rPr sz="2200" i="1" dirty="0">
                <a:latin typeface="Carlito"/>
                <a:cs typeface="Carlito"/>
              </a:rPr>
              <a:t>PPPs?</a:t>
            </a:r>
            <a:endParaRPr sz="2200">
              <a:latin typeface="Carlito"/>
              <a:cs typeface="Carlito"/>
            </a:endParaRPr>
          </a:p>
          <a:p>
            <a:pPr marL="812800" lvl="1" indent="-343535">
              <a:lnSpc>
                <a:spcPct val="100000"/>
              </a:lnSpc>
              <a:spcBef>
                <a:spcPts val="225"/>
              </a:spcBef>
              <a:buFont typeface="Arial"/>
              <a:buChar char="•"/>
              <a:tabLst>
                <a:tab pos="812800" algn="l"/>
                <a:tab pos="813435" algn="l"/>
              </a:tabLst>
            </a:pPr>
            <a:r>
              <a:rPr sz="2200" i="1" dirty="0">
                <a:latin typeface="Carlito"/>
                <a:cs typeface="Carlito"/>
              </a:rPr>
              <a:t>What are the </a:t>
            </a:r>
            <a:r>
              <a:rPr sz="2200" b="1" i="1" spc="-30" dirty="0">
                <a:latin typeface="Carlito"/>
                <a:cs typeface="Carlito"/>
              </a:rPr>
              <a:t>key </a:t>
            </a:r>
            <a:r>
              <a:rPr sz="2200" b="1" i="1" spc="-10" dirty="0">
                <a:latin typeface="Carlito"/>
                <a:cs typeface="Carlito"/>
              </a:rPr>
              <a:t>contingencies </a:t>
            </a:r>
            <a:r>
              <a:rPr sz="2200" i="1" spc="-5" dirty="0">
                <a:latin typeface="Carlito"/>
                <a:cs typeface="Carlito"/>
              </a:rPr>
              <a:t>of</a:t>
            </a:r>
            <a:r>
              <a:rPr sz="2200" i="1" spc="-30" dirty="0">
                <a:latin typeface="Carlito"/>
                <a:cs typeface="Carlito"/>
              </a:rPr>
              <a:t> </a:t>
            </a:r>
            <a:r>
              <a:rPr sz="2200" i="1" spc="-15" dirty="0">
                <a:latin typeface="Carlito"/>
                <a:cs typeface="Carlito"/>
              </a:rPr>
              <a:t>‘success’?</a:t>
            </a:r>
            <a:endParaRPr sz="2200">
              <a:latin typeface="Carlito"/>
              <a:cs typeface="Carlito"/>
            </a:endParaRPr>
          </a:p>
          <a:p>
            <a:pPr lvl="1">
              <a:lnSpc>
                <a:spcPct val="100000"/>
              </a:lnSpc>
              <a:spcBef>
                <a:spcPts val="45"/>
              </a:spcBef>
              <a:buFont typeface="Arial"/>
              <a:buChar char="•"/>
            </a:pPr>
            <a:endParaRPr sz="2800">
              <a:latin typeface="Carlito"/>
              <a:cs typeface="Carlito"/>
            </a:endParaRPr>
          </a:p>
          <a:p>
            <a:pPr marL="354965" marR="5080" indent="-342900">
              <a:lnSpc>
                <a:spcPts val="2380"/>
              </a:lnSpc>
              <a:spcBef>
                <a:spcPts val="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i="1" dirty="0">
                <a:latin typeface="Carlito"/>
                <a:cs typeface="Carlito"/>
              </a:rPr>
              <a:t>What are the </a:t>
            </a:r>
            <a:r>
              <a:rPr sz="2200" i="1" spc="-10" dirty="0">
                <a:latin typeface="Carlito"/>
                <a:cs typeface="Carlito"/>
              </a:rPr>
              <a:t>current </a:t>
            </a:r>
            <a:r>
              <a:rPr sz="2200" i="1" spc="-5" dirty="0">
                <a:latin typeface="Carlito"/>
                <a:cs typeface="Carlito"/>
              </a:rPr>
              <a:t>approaches </a:t>
            </a:r>
            <a:r>
              <a:rPr sz="2200" i="1" spc="-15" dirty="0">
                <a:latin typeface="Carlito"/>
                <a:cs typeface="Carlito"/>
              </a:rPr>
              <a:t>for </a:t>
            </a:r>
            <a:r>
              <a:rPr sz="2200" i="1" spc="-10" dirty="0">
                <a:latin typeface="Carlito"/>
                <a:cs typeface="Carlito"/>
              </a:rPr>
              <a:t>relevant </a:t>
            </a:r>
            <a:r>
              <a:rPr sz="2200" i="1" spc="-20" dirty="0">
                <a:latin typeface="Carlito"/>
                <a:cs typeface="Carlito"/>
              </a:rPr>
              <a:t>stakeholders  </a:t>
            </a:r>
            <a:r>
              <a:rPr sz="2200" i="1" spc="-15" dirty="0">
                <a:latin typeface="Carlito"/>
                <a:cs typeface="Carlito"/>
              </a:rPr>
              <a:t>to </a:t>
            </a:r>
            <a:r>
              <a:rPr sz="2200" i="1" spc="-5" dirty="0">
                <a:latin typeface="Carlito"/>
                <a:cs typeface="Carlito"/>
              </a:rPr>
              <a:t>engage in </a:t>
            </a:r>
            <a:r>
              <a:rPr sz="2200" b="1" i="1" spc="-5" dirty="0">
                <a:latin typeface="Carlito"/>
                <a:cs typeface="Carlito"/>
              </a:rPr>
              <a:t>discussions </a:t>
            </a:r>
            <a:r>
              <a:rPr sz="2200" b="1" i="1" dirty="0">
                <a:latin typeface="Carlito"/>
                <a:cs typeface="Carlito"/>
              </a:rPr>
              <a:t>about </a:t>
            </a:r>
            <a:r>
              <a:rPr sz="2200" b="1" i="1" spc="-10" dirty="0">
                <a:latin typeface="Carlito"/>
                <a:cs typeface="Carlito"/>
              </a:rPr>
              <a:t>levels </a:t>
            </a:r>
            <a:r>
              <a:rPr sz="2200" b="1" i="1" dirty="0">
                <a:latin typeface="Carlito"/>
                <a:cs typeface="Carlito"/>
              </a:rPr>
              <a:t>of </a:t>
            </a:r>
            <a:r>
              <a:rPr sz="2200" b="1" i="1" spc="-5" dirty="0">
                <a:latin typeface="Carlito"/>
                <a:cs typeface="Carlito"/>
              </a:rPr>
              <a:t>risk </a:t>
            </a:r>
            <a:r>
              <a:rPr sz="2200" i="1" spc="-5" dirty="0">
                <a:latin typeface="Carlito"/>
                <a:cs typeface="Carlito"/>
              </a:rPr>
              <a:t>in</a:t>
            </a:r>
            <a:r>
              <a:rPr sz="2200" i="1" spc="-60" dirty="0">
                <a:latin typeface="Carlito"/>
                <a:cs typeface="Carlito"/>
              </a:rPr>
              <a:t> </a:t>
            </a:r>
            <a:r>
              <a:rPr sz="2200" i="1" dirty="0">
                <a:latin typeface="Carlito"/>
                <a:cs typeface="Carlito"/>
              </a:rPr>
              <a:t>PPPs?</a:t>
            </a:r>
            <a:endParaRPr sz="2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"/>
              <a:buChar char="•"/>
            </a:pPr>
            <a:endParaRPr sz="2800">
              <a:latin typeface="Carlito"/>
              <a:cs typeface="Carlito"/>
            </a:endParaRPr>
          </a:p>
          <a:p>
            <a:pPr marL="354965" marR="568325" indent="-342900">
              <a:lnSpc>
                <a:spcPts val="238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i="1" spc="-5" dirty="0">
                <a:latin typeface="Carlito"/>
                <a:cs typeface="Carlito"/>
              </a:rPr>
              <a:t>How </a:t>
            </a:r>
            <a:r>
              <a:rPr sz="2200" i="1" dirty="0">
                <a:latin typeface="Carlito"/>
                <a:cs typeface="Carlito"/>
              </a:rPr>
              <a:t>are </a:t>
            </a:r>
            <a:r>
              <a:rPr sz="2200" i="1" spc="-5" dirty="0">
                <a:latin typeface="Carlito"/>
                <a:cs typeface="Carlito"/>
              </a:rPr>
              <a:t>these </a:t>
            </a:r>
            <a:r>
              <a:rPr sz="2200" i="1" spc="-10" dirty="0">
                <a:latin typeface="Carlito"/>
                <a:cs typeface="Carlito"/>
              </a:rPr>
              <a:t>discussions translated </a:t>
            </a:r>
            <a:r>
              <a:rPr sz="2200" i="1" spc="-15" dirty="0">
                <a:latin typeface="Carlito"/>
                <a:cs typeface="Carlito"/>
              </a:rPr>
              <a:t>into </a:t>
            </a:r>
            <a:r>
              <a:rPr sz="2200" b="1" i="1" spc="-5" dirty="0">
                <a:latin typeface="Carlito"/>
                <a:cs typeface="Carlito"/>
              </a:rPr>
              <a:t>specific risk  management </a:t>
            </a:r>
            <a:r>
              <a:rPr sz="2200" b="1" i="1" dirty="0">
                <a:latin typeface="Carlito"/>
                <a:cs typeface="Carlito"/>
              </a:rPr>
              <a:t>and </a:t>
            </a:r>
            <a:r>
              <a:rPr sz="2200" b="1" i="1" spc="-5" dirty="0">
                <a:latin typeface="Carlito"/>
                <a:cs typeface="Carlito"/>
              </a:rPr>
              <a:t>governance</a:t>
            </a:r>
            <a:r>
              <a:rPr sz="2200" b="1" i="1" spc="-40" dirty="0">
                <a:latin typeface="Carlito"/>
                <a:cs typeface="Carlito"/>
              </a:rPr>
              <a:t> </a:t>
            </a:r>
            <a:r>
              <a:rPr sz="2200" b="1" i="1" spc="-5" dirty="0">
                <a:latin typeface="Carlito"/>
                <a:cs typeface="Carlito"/>
              </a:rPr>
              <a:t>models</a:t>
            </a:r>
            <a:r>
              <a:rPr sz="2200" i="1" spc="-5" dirty="0">
                <a:latin typeface="Carlito"/>
                <a:cs typeface="Carlito"/>
              </a:rPr>
              <a:t>?</a:t>
            </a:r>
            <a:endParaRPr sz="2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Arial"/>
              <a:buChar char="•"/>
            </a:pPr>
            <a:endParaRPr sz="2550">
              <a:latin typeface="Carlito"/>
              <a:cs typeface="Carlito"/>
            </a:endParaRPr>
          </a:p>
          <a:p>
            <a:pPr marL="354965" indent="-342900">
              <a:lnSpc>
                <a:spcPts val="251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i="1" dirty="0">
                <a:latin typeface="Carlito"/>
                <a:cs typeface="Carlito"/>
              </a:rPr>
              <a:t>What are </a:t>
            </a:r>
            <a:r>
              <a:rPr sz="2200" i="1" spc="-10" dirty="0">
                <a:latin typeface="Carlito"/>
                <a:cs typeface="Carlito"/>
              </a:rPr>
              <a:t>relevant </a:t>
            </a:r>
            <a:r>
              <a:rPr sz="2200" b="1" i="1" spc="-5" dirty="0">
                <a:latin typeface="Carlito"/>
                <a:cs typeface="Carlito"/>
              </a:rPr>
              <a:t>principles </a:t>
            </a:r>
            <a:r>
              <a:rPr sz="2200" b="1" i="1" spc="-10" dirty="0">
                <a:latin typeface="Carlito"/>
                <a:cs typeface="Carlito"/>
              </a:rPr>
              <a:t>for </a:t>
            </a:r>
            <a:r>
              <a:rPr sz="2200" b="1" i="1" spc="-5" dirty="0">
                <a:latin typeface="Carlito"/>
                <a:cs typeface="Carlito"/>
              </a:rPr>
              <a:t>effective risk</a:t>
            </a:r>
            <a:r>
              <a:rPr sz="2200" b="1" i="1" spc="-70" dirty="0">
                <a:latin typeface="Carlito"/>
                <a:cs typeface="Carlito"/>
              </a:rPr>
              <a:t> </a:t>
            </a:r>
            <a:r>
              <a:rPr sz="2200" b="1" i="1" spc="-5" dirty="0">
                <a:latin typeface="Carlito"/>
                <a:cs typeface="Carlito"/>
              </a:rPr>
              <a:t>governance</a:t>
            </a:r>
            <a:endParaRPr sz="2200">
              <a:latin typeface="Carlito"/>
              <a:cs typeface="Carlito"/>
            </a:endParaRPr>
          </a:p>
          <a:p>
            <a:pPr marL="354965">
              <a:lnSpc>
                <a:spcPts val="2510"/>
              </a:lnSpc>
            </a:pPr>
            <a:r>
              <a:rPr sz="2200" i="1" spc="-5" dirty="0">
                <a:latin typeface="Carlito"/>
                <a:cs typeface="Carlito"/>
              </a:rPr>
              <a:t>in </a:t>
            </a:r>
            <a:r>
              <a:rPr sz="2200" i="1" spc="-10" dirty="0">
                <a:latin typeface="Carlito"/>
                <a:cs typeface="Carlito"/>
              </a:rPr>
              <a:t>innovation </a:t>
            </a:r>
            <a:r>
              <a:rPr sz="2200" i="1" spc="-5" dirty="0">
                <a:latin typeface="Carlito"/>
                <a:cs typeface="Carlito"/>
              </a:rPr>
              <a:t>in</a:t>
            </a:r>
            <a:r>
              <a:rPr sz="2200" i="1" spc="-35" dirty="0">
                <a:latin typeface="Carlito"/>
                <a:cs typeface="Carlito"/>
              </a:rPr>
              <a:t> </a:t>
            </a:r>
            <a:r>
              <a:rPr sz="2200" i="1" dirty="0">
                <a:latin typeface="Carlito"/>
                <a:cs typeface="Carlito"/>
              </a:rPr>
              <a:t>PPPs?</a:t>
            </a:r>
            <a:endParaRPr sz="2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76120" y="462343"/>
            <a:ext cx="6739890" cy="695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LIPSE- Methodology and</a:t>
            </a:r>
            <a:r>
              <a:rPr spc="5" dirty="0"/>
              <a:t> </a:t>
            </a:r>
            <a:r>
              <a:rPr spc="-30" dirty="0"/>
              <a:t>Data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66990" y="1293011"/>
            <a:ext cx="7773034" cy="3802379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6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100" spc="-10" dirty="0">
                <a:latin typeface="Carlito"/>
                <a:cs typeface="Carlito"/>
              </a:rPr>
              <a:t>Focus </a:t>
            </a:r>
            <a:r>
              <a:rPr sz="2100" dirty="0">
                <a:latin typeface="Carlito"/>
                <a:cs typeface="Carlito"/>
              </a:rPr>
              <a:t>on </a:t>
            </a:r>
            <a:r>
              <a:rPr sz="2100" spc="-10" dirty="0">
                <a:latin typeface="Carlito"/>
                <a:cs typeface="Carlito"/>
              </a:rPr>
              <a:t>sustainability </a:t>
            </a:r>
            <a:r>
              <a:rPr sz="2100" dirty="0">
                <a:latin typeface="Carlito"/>
                <a:cs typeface="Carlito"/>
              </a:rPr>
              <a:t>and </a:t>
            </a:r>
            <a:r>
              <a:rPr sz="2100" spc="-10" dirty="0">
                <a:latin typeface="Carlito"/>
                <a:cs typeface="Carlito"/>
              </a:rPr>
              <a:t>mental</a:t>
            </a:r>
            <a:r>
              <a:rPr sz="2100" spc="-20" dirty="0">
                <a:latin typeface="Carlito"/>
                <a:cs typeface="Carlito"/>
              </a:rPr>
              <a:t> </a:t>
            </a:r>
            <a:r>
              <a:rPr sz="2100" spc="-5" dirty="0">
                <a:latin typeface="Carlito"/>
                <a:cs typeface="Carlito"/>
              </a:rPr>
              <a:t>health</a:t>
            </a:r>
            <a:endParaRPr sz="210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5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100" spc="-5" dirty="0">
                <a:latin typeface="Carlito"/>
                <a:cs typeface="Carlito"/>
              </a:rPr>
              <a:t>Document</a:t>
            </a:r>
            <a:r>
              <a:rPr sz="2100" spc="-20" dirty="0">
                <a:latin typeface="Carlito"/>
                <a:cs typeface="Carlito"/>
              </a:rPr>
              <a:t> </a:t>
            </a:r>
            <a:r>
              <a:rPr sz="2100" spc="-5" dirty="0">
                <a:latin typeface="Carlito"/>
                <a:cs typeface="Carlito"/>
              </a:rPr>
              <a:t>Analysis</a:t>
            </a:r>
            <a:endParaRPr sz="2100">
              <a:latin typeface="Carlito"/>
              <a:cs typeface="Carlito"/>
            </a:endParaRPr>
          </a:p>
          <a:p>
            <a:pPr marL="755650" lvl="1" indent="-286385">
              <a:lnSpc>
                <a:spcPct val="100000"/>
              </a:lnSpc>
              <a:spcBef>
                <a:spcPts val="505"/>
              </a:spcBef>
              <a:buFont typeface="Arial"/>
              <a:buChar char="–"/>
              <a:tabLst>
                <a:tab pos="755015" algn="l"/>
                <a:tab pos="755650" algn="l"/>
              </a:tabLst>
            </a:pPr>
            <a:r>
              <a:rPr sz="2100" spc="-20" dirty="0">
                <a:latin typeface="Carlito"/>
                <a:cs typeface="Carlito"/>
              </a:rPr>
              <a:t>Websites</a:t>
            </a:r>
            <a:endParaRPr sz="2100">
              <a:latin typeface="Carlito"/>
              <a:cs typeface="Carlito"/>
            </a:endParaRPr>
          </a:p>
          <a:p>
            <a:pPr marL="755650" lvl="1" indent="-286385">
              <a:lnSpc>
                <a:spcPct val="100000"/>
              </a:lnSpc>
              <a:spcBef>
                <a:spcPts val="505"/>
              </a:spcBef>
              <a:buFont typeface="Arial"/>
              <a:buChar char="–"/>
              <a:tabLst>
                <a:tab pos="755015" algn="l"/>
                <a:tab pos="755650" algn="l"/>
              </a:tabLst>
            </a:pPr>
            <a:r>
              <a:rPr sz="2100" spc="-10" dirty="0">
                <a:latin typeface="Carlito"/>
                <a:cs typeface="Carlito"/>
              </a:rPr>
              <a:t>Internal communications</a:t>
            </a:r>
            <a:endParaRPr sz="2100">
              <a:latin typeface="Carlito"/>
              <a:cs typeface="Carlito"/>
            </a:endParaRPr>
          </a:p>
          <a:p>
            <a:pPr marL="755650" lvl="1" indent="-286385">
              <a:lnSpc>
                <a:spcPct val="100000"/>
              </a:lnSpc>
              <a:spcBef>
                <a:spcPts val="505"/>
              </a:spcBef>
              <a:buFont typeface="Arial"/>
              <a:buChar char="–"/>
              <a:tabLst>
                <a:tab pos="755015" algn="l"/>
                <a:tab pos="755650" algn="l"/>
              </a:tabLst>
            </a:pPr>
            <a:r>
              <a:rPr sz="2100" spc="-5" dirty="0">
                <a:latin typeface="Carlito"/>
                <a:cs typeface="Carlito"/>
              </a:rPr>
              <a:t>Risk </a:t>
            </a:r>
            <a:r>
              <a:rPr sz="2100" spc="-10" dirty="0">
                <a:latin typeface="Carlito"/>
                <a:cs typeface="Carlito"/>
              </a:rPr>
              <a:t>management</a:t>
            </a:r>
            <a:r>
              <a:rPr sz="2100" spc="-25" dirty="0">
                <a:latin typeface="Carlito"/>
                <a:cs typeface="Carlito"/>
              </a:rPr>
              <a:t> </a:t>
            </a:r>
            <a:r>
              <a:rPr sz="2100" spc="-10" dirty="0">
                <a:latin typeface="Carlito"/>
                <a:cs typeface="Carlito"/>
              </a:rPr>
              <a:t>tools</a:t>
            </a:r>
            <a:endParaRPr sz="2100">
              <a:latin typeface="Carlito"/>
              <a:cs typeface="Carlito"/>
            </a:endParaRPr>
          </a:p>
          <a:p>
            <a:pPr marL="298450" indent="-285750">
              <a:lnSpc>
                <a:spcPct val="100000"/>
              </a:lnSpc>
              <a:spcBef>
                <a:spcPts val="505"/>
              </a:spcBef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sz="2100" spc="-5" dirty="0">
                <a:latin typeface="Carlito"/>
                <a:cs typeface="Carlito"/>
              </a:rPr>
              <a:t>Survey Analysis</a:t>
            </a:r>
            <a:endParaRPr sz="2100">
              <a:latin typeface="Carlito"/>
              <a:cs typeface="Carlito"/>
            </a:endParaRPr>
          </a:p>
          <a:p>
            <a:pPr marL="755650" indent="-285750">
              <a:lnSpc>
                <a:spcPct val="100000"/>
              </a:lnSpc>
              <a:spcBef>
                <a:spcPts val="500"/>
              </a:spcBef>
              <a:buFont typeface="Arial"/>
              <a:buChar char="•"/>
              <a:tabLst>
                <a:tab pos="755015" algn="l"/>
                <a:tab pos="755650" algn="l"/>
              </a:tabLst>
            </a:pPr>
            <a:r>
              <a:rPr sz="2100" spc="-5" dirty="0">
                <a:latin typeface="Carlito"/>
                <a:cs typeface="Carlito"/>
              </a:rPr>
              <a:t>200 </a:t>
            </a:r>
            <a:r>
              <a:rPr sz="2100" spc="-10" dirty="0">
                <a:latin typeface="Carlito"/>
                <a:cs typeface="Carlito"/>
              </a:rPr>
              <a:t>contacts </a:t>
            </a:r>
            <a:r>
              <a:rPr sz="2100" spc="-5" dirty="0">
                <a:latin typeface="Carlito"/>
                <a:cs typeface="Carlito"/>
              </a:rPr>
              <a:t>in the </a:t>
            </a:r>
            <a:r>
              <a:rPr sz="2100" dirty="0">
                <a:latin typeface="Carlito"/>
                <a:cs typeface="Carlito"/>
              </a:rPr>
              <a:t>UK, </a:t>
            </a:r>
            <a:r>
              <a:rPr sz="2100" spc="-5" dirty="0">
                <a:latin typeface="Carlito"/>
                <a:cs typeface="Carlito"/>
              </a:rPr>
              <a:t>137 </a:t>
            </a:r>
            <a:r>
              <a:rPr sz="2100" spc="-10" dirty="0">
                <a:latin typeface="Carlito"/>
                <a:cs typeface="Carlito"/>
              </a:rPr>
              <a:t>responses</a:t>
            </a:r>
            <a:endParaRPr sz="2100">
              <a:latin typeface="Carlito"/>
              <a:cs typeface="Carlito"/>
            </a:endParaRPr>
          </a:p>
          <a:p>
            <a:pPr marL="298450" indent="-285750">
              <a:lnSpc>
                <a:spcPct val="100000"/>
              </a:lnSpc>
              <a:spcBef>
                <a:spcPts val="505"/>
              </a:spcBef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sz="2100" spc="-5" dirty="0">
                <a:latin typeface="Carlito"/>
                <a:cs typeface="Carlito"/>
              </a:rPr>
              <a:t>Case Study</a:t>
            </a:r>
            <a:r>
              <a:rPr sz="2100" spc="-45" dirty="0">
                <a:latin typeface="Carlito"/>
                <a:cs typeface="Carlito"/>
              </a:rPr>
              <a:t> </a:t>
            </a:r>
            <a:r>
              <a:rPr sz="2100" spc="-10" dirty="0">
                <a:latin typeface="Carlito"/>
                <a:cs typeface="Carlito"/>
              </a:rPr>
              <a:t>Analysis</a:t>
            </a:r>
            <a:endParaRPr sz="2100">
              <a:latin typeface="Carlito"/>
              <a:cs typeface="Carlito"/>
            </a:endParaRPr>
          </a:p>
          <a:p>
            <a:pPr marL="755650" marR="5080" lvl="1" indent="-285750">
              <a:lnSpc>
                <a:spcPct val="100000"/>
              </a:lnSpc>
              <a:spcBef>
                <a:spcPts val="505"/>
              </a:spcBef>
              <a:buFont typeface="Arial"/>
              <a:buChar char="•"/>
              <a:tabLst>
                <a:tab pos="755015" algn="l"/>
                <a:tab pos="755650" algn="l"/>
              </a:tabLst>
            </a:pPr>
            <a:r>
              <a:rPr sz="2100" dirty="0">
                <a:latin typeface="Carlito"/>
                <a:cs typeface="Carlito"/>
              </a:rPr>
              <a:t>2 </a:t>
            </a:r>
            <a:r>
              <a:rPr sz="2100" spc="-10" dirty="0">
                <a:latin typeface="Carlito"/>
                <a:cs typeface="Carlito"/>
              </a:rPr>
              <a:t>cases, </a:t>
            </a:r>
            <a:r>
              <a:rPr sz="2100" dirty="0">
                <a:latin typeface="Carlito"/>
                <a:cs typeface="Carlito"/>
              </a:rPr>
              <a:t>as </a:t>
            </a:r>
            <a:r>
              <a:rPr sz="2100" spc="-10" dirty="0">
                <a:latin typeface="Carlito"/>
                <a:cs typeface="Carlito"/>
              </a:rPr>
              <a:t>above </a:t>
            </a:r>
            <a:r>
              <a:rPr sz="2100" dirty="0">
                <a:latin typeface="Carlito"/>
                <a:cs typeface="Carlito"/>
              </a:rPr>
              <a:t>- not </a:t>
            </a:r>
            <a:r>
              <a:rPr sz="2100" i="1" spc="-5" dirty="0">
                <a:latin typeface="Carlito"/>
                <a:cs typeface="Carlito"/>
              </a:rPr>
              <a:t>infra-structure </a:t>
            </a:r>
            <a:r>
              <a:rPr sz="2100" dirty="0">
                <a:latin typeface="Carlito"/>
                <a:cs typeface="Carlito"/>
              </a:rPr>
              <a:t>or </a:t>
            </a:r>
            <a:r>
              <a:rPr sz="2100" i="1" spc="-10" dirty="0">
                <a:latin typeface="Carlito"/>
                <a:cs typeface="Carlito"/>
              </a:rPr>
              <a:t>capital </a:t>
            </a:r>
            <a:r>
              <a:rPr sz="2100" spc="-10" dirty="0">
                <a:latin typeface="Carlito"/>
                <a:cs typeface="Carlito"/>
              </a:rPr>
              <a:t>projects </a:t>
            </a:r>
            <a:r>
              <a:rPr sz="2100" spc="-5" dirty="0">
                <a:latin typeface="Carlito"/>
                <a:cs typeface="Carlito"/>
              </a:rPr>
              <a:t>(but see  </a:t>
            </a:r>
            <a:r>
              <a:rPr sz="2100" spc="-10" dirty="0">
                <a:latin typeface="Carlito"/>
                <a:cs typeface="Carlito"/>
              </a:rPr>
              <a:t>Asenova)</a:t>
            </a:r>
            <a:endParaRPr sz="2100">
              <a:latin typeface="Carlito"/>
              <a:cs typeface="Carlito"/>
            </a:endParaRPr>
          </a:p>
        </p:txBody>
      </p:sp>
      <p:sp>
        <p:nvSpPr>
          <p:cNvPr id="4" name="object 4" descr="Research under a microscope"/>
          <p:cNvSpPr/>
          <p:nvPr/>
        </p:nvSpPr>
        <p:spPr>
          <a:xfrm>
            <a:off x="6732269" y="1485138"/>
            <a:ext cx="2160270" cy="215950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spc="-10" dirty="0"/>
              <a:t>Centre </a:t>
            </a:r>
            <a:r>
              <a:rPr spc="-15" dirty="0"/>
              <a:t>for </a:t>
            </a:r>
            <a:r>
              <a:rPr dirty="0"/>
              <a:t>Service</a:t>
            </a:r>
            <a:r>
              <a:rPr spc="5" dirty="0"/>
              <a:t> </a:t>
            </a:r>
            <a:r>
              <a:rPr spc="-10" dirty="0"/>
              <a:t>Excellence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14092" y="462343"/>
            <a:ext cx="5662930" cy="695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5508625" algn="l"/>
              </a:tabLst>
            </a:pPr>
            <a:r>
              <a:rPr spc="-10" dirty="0"/>
              <a:t>The</a:t>
            </a:r>
            <a:r>
              <a:rPr spc="-5" dirty="0"/>
              <a:t>o</a:t>
            </a:r>
            <a:r>
              <a:rPr spc="-65" dirty="0"/>
              <a:t>r</a:t>
            </a:r>
            <a:r>
              <a:rPr spc="-30" dirty="0"/>
              <a:t>e</a:t>
            </a:r>
            <a:r>
              <a:rPr spc="-5" dirty="0"/>
              <a:t>t</a:t>
            </a:r>
            <a:r>
              <a:rPr spc="-10" dirty="0"/>
              <a:t>i</a:t>
            </a:r>
            <a:r>
              <a:rPr spc="-45" dirty="0"/>
              <a:t>c</a:t>
            </a:r>
            <a:r>
              <a:rPr spc="-5" dirty="0"/>
              <a:t>al</a:t>
            </a:r>
            <a:r>
              <a:rPr spc="35" dirty="0"/>
              <a:t> </a:t>
            </a:r>
            <a:r>
              <a:rPr spc="-5" dirty="0"/>
              <a:t>F</a:t>
            </a:r>
            <a:r>
              <a:rPr spc="-95" dirty="0"/>
              <a:t>r</a:t>
            </a:r>
            <a:r>
              <a:rPr spc="-5" dirty="0"/>
              <a:t>am</a:t>
            </a:r>
            <a:r>
              <a:rPr spc="-30" dirty="0"/>
              <a:t>e</a:t>
            </a:r>
            <a:r>
              <a:rPr spc="-50" dirty="0"/>
              <a:t>w</a:t>
            </a:r>
            <a:r>
              <a:rPr spc="-5" dirty="0"/>
              <a:t>ork</a:t>
            </a:r>
            <a:r>
              <a:rPr dirty="0"/>
              <a:t>	</a:t>
            </a:r>
            <a:r>
              <a:rPr spc="-5" dirty="0"/>
              <a:t>I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spc="-10" dirty="0"/>
              <a:t>Centre </a:t>
            </a:r>
            <a:r>
              <a:rPr spc="-15" dirty="0"/>
              <a:t>for </a:t>
            </a:r>
            <a:r>
              <a:rPr dirty="0"/>
              <a:t>Service</a:t>
            </a:r>
            <a:r>
              <a:rPr spc="5" dirty="0"/>
              <a:t> </a:t>
            </a:r>
            <a:r>
              <a:rPr spc="-10" dirty="0"/>
              <a:t>Excellence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84769" y="1506080"/>
            <a:ext cx="6403340" cy="4104640"/>
          </a:xfrm>
          <a:prstGeom prst="rect">
            <a:avLst/>
          </a:prstGeom>
        </p:spPr>
        <p:txBody>
          <a:bodyPr vert="horz" wrap="square" lIns="0" tIns="113664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94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15" dirty="0">
                <a:latin typeface="Carlito"/>
                <a:cs typeface="Carlito"/>
              </a:rPr>
              <a:t>What </a:t>
            </a:r>
            <a:r>
              <a:rPr sz="3200" spc="-5" dirty="0">
                <a:latin typeface="Carlito"/>
                <a:cs typeface="Carlito"/>
              </a:rPr>
              <a:t>is </a:t>
            </a:r>
            <a:r>
              <a:rPr sz="3200" i="1" spc="-5" dirty="0">
                <a:latin typeface="Carlito"/>
                <a:cs typeface="Carlito"/>
              </a:rPr>
              <a:t>locus of</a:t>
            </a:r>
            <a:r>
              <a:rPr sz="3200" i="1" spc="50" dirty="0">
                <a:latin typeface="Carlito"/>
                <a:cs typeface="Carlito"/>
              </a:rPr>
              <a:t> </a:t>
            </a:r>
            <a:r>
              <a:rPr sz="3200" i="1" spc="-5" dirty="0">
                <a:latin typeface="Carlito"/>
                <a:cs typeface="Carlito"/>
              </a:rPr>
              <a:t>risk</a:t>
            </a:r>
            <a:r>
              <a:rPr sz="3200" spc="-5" dirty="0">
                <a:latin typeface="Carlito"/>
                <a:cs typeface="Carlito"/>
              </a:rPr>
              <a:t>?</a:t>
            </a:r>
            <a:endParaRPr sz="3200">
              <a:latin typeface="Carlito"/>
              <a:cs typeface="Carlito"/>
            </a:endParaRPr>
          </a:p>
          <a:p>
            <a:pPr marL="755650" marR="226060" lvl="1" indent="-285750">
              <a:lnSpc>
                <a:spcPct val="100000"/>
              </a:lnSpc>
              <a:spcBef>
                <a:spcPts val="700"/>
              </a:spcBef>
              <a:buFont typeface="Arial"/>
              <a:buChar char="–"/>
              <a:tabLst>
                <a:tab pos="755650" algn="l"/>
              </a:tabLst>
            </a:pPr>
            <a:r>
              <a:rPr sz="2800" spc="-15" dirty="0">
                <a:latin typeface="Carlito"/>
                <a:cs typeface="Carlito"/>
              </a:rPr>
              <a:t>Organisation, </a:t>
            </a:r>
            <a:r>
              <a:rPr sz="2800" spc="-50" dirty="0">
                <a:latin typeface="Carlito"/>
                <a:cs typeface="Carlito"/>
              </a:rPr>
              <a:t>staff, </a:t>
            </a:r>
            <a:r>
              <a:rPr sz="2800" spc="-10" dirty="0">
                <a:latin typeface="Carlito"/>
                <a:cs typeface="Carlito"/>
              </a:rPr>
              <a:t>users, </a:t>
            </a:r>
            <a:r>
              <a:rPr sz="2800" spc="-30" dirty="0">
                <a:latin typeface="Carlito"/>
                <a:cs typeface="Carlito"/>
              </a:rPr>
              <a:t>community,  </a:t>
            </a:r>
            <a:r>
              <a:rPr sz="2800" spc="-10" dirty="0">
                <a:latin typeface="Carlito"/>
                <a:cs typeface="Carlito"/>
              </a:rPr>
              <a:t>partners</a:t>
            </a:r>
            <a:endParaRPr sz="2800">
              <a:latin typeface="Carlito"/>
              <a:cs typeface="Carlito"/>
            </a:endParaRPr>
          </a:p>
          <a:p>
            <a:pPr lvl="1">
              <a:lnSpc>
                <a:spcPct val="100000"/>
              </a:lnSpc>
              <a:spcBef>
                <a:spcPts val="10"/>
              </a:spcBef>
              <a:buFont typeface="Arial"/>
              <a:buChar char="–"/>
            </a:pPr>
            <a:endParaRPr sz="3900">
              <a:latin typeface="Carlito"/>
              <a:cs typeface="Carlito"/>
            </a:endParaRPr>
          </a:p>
          <a:p>
            <a:pPr marL="354965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15" dirty="0">
                <a:latin typeface="Carlito"/>
                <a:cs typeface="Carlito"/>
              </a:rPr>
              <a:t>What </a:t>
            </a:r>
            <a:r>
              <a:rPr sz="3200" spc="-5" dirty="0">
                <a:latin typeface="Carlito"/>
                <a:cs typeface="Carlito"/>
              </a:rPr>
              <a:t>is </a:t>
            </a:r>
            <a:r>
              <a:rPr sz="3200" i="1" spc="-5" dirty="0">
                <a:latin typeface="Carlito"/>
                <a:cs typeface="Carlito"/>
              </a:rPr>
              <a:t>risk </a:t>
            </a:r>
            <a:r>
              <a:rPr sz="3200" i="1" spc="-10" dirty="0">
                <a:latin typeface="Carlito"/>
                <a:cs typeface="Carlito"/>
              </a:rPr>
              <a:t>governance</a:t>
            </a:r>
            <a:r>
              <a:rPr sz="3200" i="1" spc="50" dirty="0">
                <a:latin typeface="Carlito"/>
                <a:cs typeface="Carlito"/>
              </a:rPr>
              <a:t> </a:t>
            </a:r>
            <a:r>
              <a:rPr sz="3200" i="1" spc="-5" dirty="0">
                <a:latin typeface="Carlito"/>
                <a:cs typeface="Carlito"/>
              </a:rPr>
              <a:t>framework</a:t>
            </a:r>
            <a:r>
              <a:rPr sz="3200" spc="-5" dirty="0">
                <a:latin typeface="Carlito"/>
                <a:cs typeface="Carlito"/>
              </a:rPr>
              <a:t>?</a:t>
            </a:r>
            <a:endParaRPr sz="3200">
              <a:latin typeface="Carlito"/>
              <a:cs typeface="Carlito"/>
            </a:endParaRPr>
          </a:p>
          <a:p>
            <a:pPr marL="755650" lvl="1" indent="-285750">
              <a:lnSpc>
                <a:spcPct val="100000"/>
              </a:lnSpc>
              <a:spcBef>
                <a:spcPts val="700"/>
              </a:spcBef>
              <a:buFont typeface="Arial"/>
              <a:buChar char="–"/>
              <a:tabLst>
                <a:tab pos="755650" algn="l"/>
              </a:tabLst>
            </a:pPr>
            <a:r>
              <a:rPr sz="2800" spc="-15" dirty="0">
                <a:latin typeface="Carlito"/>
                <a:cs typeface="Carlito"/>
              </a:rPr>
              <a:t>Renn</a:t>
            </a:r>
            <a:endParaRPr sz="2800">
              <a:latin typeface="Carlito"/>
              <a:cs typeface="Carlito"/>
            </a:endParaRPr>
          </a:p>
          <a:p>
            <a:pPr marL="755650" marR="5080" lvl="1" indent="-285750">
              <a:lnSpc>
                <a:spcPct val="100000"/>
              </a:lnSpc>
              <a:spcBef>
                <a:spcPts val="670"/>
              </a:spcBef>
              <a:buFont typeface="Arial"/>
              <a:buChar char="–"/>
              <a:tabLst>
                <a:tab pos="755650" algn="l"/>
              </a:tabLst>
            </a:pPr>
            <a:r>
              <a:rPr sz="2800" spc="-30" dirty="0">
                <a:latin typeface="Carlito"/>
                <a:cs typeface="Carlito"/>
              </a:rPr>
              <a:t>Technocratic </a:t>
            </a:r>
            <a:r>
              <a:rPr sz="2800" spc="-10" dirty="0">
                <a:latin typeface="Carlito"/>
                <a:cs typeface="Carlito"/>
              </a:rPr>
              <a:t>(hard), </a:t>
            </a:r>
            <a:r>
              <a:rPr sz="2800" spc="-15" dirty="0">
                <a:latin typeface="Carlito"/>
                <a:cs typeface="Carlito"/>
              </a:rPr>
              <a:t>Political (mixed) </a:t>
            </a:r>
            <a:r>
              <a:rPr sz="2800" spc="-5" dirty="0">
                <a:latin typeface="Carlito"/>
                <a:cs typeface="Carlito"/>
              </a:rPr>
              <a:t>or  </a:t>
            </a:r>
            <a:r>
              <a:rPr sz="2800" spc="-15" dirty="0">
                <a:latin typeface="Carlito"/>
                <a:cs typeface="Carlito"/>
              </a:rPr>
              <a:t>transparent</a:t>
            </a:r>
            <a:r>
              <a:rPr sz="2800" spc="-5" dirty="0">
                <a:latin typeface="Carlito"/>
                <a:cs typeface="Carlito"/>
              </a:rPr>
              <a:t> (soft)</a:t>
            </a:r>
            <a:endParaRPr sz="2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47798" y="462343"/>
            <a:ext cx="5795010" cy="695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5" dirty="0"/>
              <a:t>Theoretical </a:t>
            </a:r>
            <a:r>
              <a:rPr spc="-10" dirty="0"/>
              <a:t>Background</a:t>
            </a:r>
            <a:r>
              <a:rPr dirty="0"/>
              <a:t> </a:t>
            </a:r>
            <a:r>
              <a:rPr spc="-5" dirty="0"/>
              <a:t>II</a:t>
            </a:r>
          </a:p>
        </p:txBody>
      </p:sp>
      <p:graphicFrame>
        <p:nvGraphicFramePr>
          <p:cNvPr id="11" name="Table 11">
            <a:extLst>
              <a:ext uri="{FF2B5EF4-FFF2-40B4-BE49-F238E27FC236}">
                <a16:creationId xmlns:a16="http://schemas.microsoft.com/office/drawing/2014/main" id="{7C04847E-8337-48D3-8D1E-037B4B6621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7857561"/>
              </p:ext>
            </p:extLst>
          </p:nvPr>
        </p:nvGraphicFramePr>
        <p:xfrm>
          <a:off x="1997303" y="2331720"/>
          <a:ext cx="609600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66934913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94762773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1335402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Type of Risk/Management</a:t>
                      </a:r>
                      <a:r>
                        <a:rPr lang="en-GB" baseline="0" dirty="0"/>
                        <a:t> Approach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Risk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Uncertainty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70751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Hard risk</a:t>
                      </a:r>
                      <a:r>
                        <a:rPr lang="en-GB" baseline="0" dirty="0"/>
                        <a:t> management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Top-down risk management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Minimisation approach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53322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Soft risk management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People-driven</a:t>
                      </a:r>
                      <a:r>
                        <a:rPr lang="en-GB" baseline="0" dirty="0"/>
                        <a:t> risk management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“Thriving on Chaos”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3649396"/>
                  </a:ext>
                </a:extLst>
              </a:tr>
            </a:tbl>
          </a:graphicData>
        </a:graphic>
      </p:graphicFrame>
      <p:sp>
        <p:nvSpPr>
          <p:cNvPr id="10" name="object 1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spc="-10" dirty="0"/>
              <a:t>Centre </a:t>
            </a:r>
            <a:r>
              <a:rPr spc="-15" dirty="0"/>
              <a:t>for </a:t>
            </a:r>
            <a:r>
              <a:rPr dirty="0"/>
              <a:t>Service</a:t>
            </a:r>
            <a:r>
              <a:rPr spc="5" dirty="0"/>
              <a:t> </a:t>
            </a:r>
            <a:r>
              <a:rPr spc="-10" dirty="0"/>
              <a:t>Excellence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70250" y="462343"/>
            <a:ext cx="3550285" cy="695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Survey</a:t>
            </a:r>
            <a:r>
              <a:rPr spc="-35" dirty="0"/>
              <a:t> </a:t>
            </a:r>
            <a:r>
              <a:rPr spc="-10" dirty="0"/>
              <a:t>Findings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spc="-10" dirty="0"/>
              <a:t>Centre </a:t>
            </a:r>
            <a:r>
              <a:rPr spc="-15" dirty="0"/>
              <a:t>for </a:t>
            </a:r>
            <a:r>
              <a:rPr dirty="0"/>
              <a:t>Service</a:t>
            </a:r>
            <a:r>
              <a:rPr spc="5" dirty="0"/>
              <a:t> </a:t>
            </a:r>
            <a:r>
              <a:rPr spc="-10" dirty="0"/>
              <a:t>Excellence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78330" y="1216050"/>
            <a:ext cx="7668259" cy="4429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sz="1700" spc="-5" dirty="0">
                <a:latin typeface="Carlito"/>
                <a:cs typeface="Carlito"/>
              </a:rPr>
              <a:t>I </a:t>
            </a:r>
            <a:r>
              <a:rPr sz="1700" spc="-10" dirty="0">
                <a:latin typeface="Carlito"/>
                <a:cs typeface="Carlito"/>
              </a:rPr>
              <a:t>-Respondents showed </a:t>
            </a:r>
            <a:r>
              <a:rPr sz="1700" b="1" spc="-5" dirty="0">
                <a:latin typeface="Carlito"/>
                <a:cs typeface="Carlito"/>
              </a:rPr>
              <a:t>difficulty in conceptualizing</a:t>
            </a:r>
            <a:r>
              <a:rPr sz="1700" b="1" spc="-20" dirty="0">
                <a:latin typeface="Carlito"/>
                <a:cs typeface="Carlito"/>
              </a:rPr>
              <a:t> </a:t>
            </a:r>
            <a:r>
              <a:rPr sz="1700" b="1" spc="-5" dirty="0">
                <a:latin typeface="Carlito"/>
                <a:cs typeface="Carlito"/>
              </a:rPr>
              <a:t>risk</a:t>
            </a:r>
            <a:endParaRPr sz="1700">
              <a:latin typeface="Carlito"/>
              <a:cs typeface="Carlito"/>
            </a:endParaRPr>
          </a:p>
          <a:p>
            <a:pPr marL="755650" lvl="1" indent="-285750">
              <a:lnSpc>
                <a:spcPct val="100000"/>
              </a:lnSpc>
              <a:buFont typeface="Arial"/>
              <a:buChar char="•"/>
              <a:tabLst>
                <a:tab pos="755015" algn="l"/>
                <a:tab pos="755650" algn="l"/>
              </a:tabLst>
            </a:pPr>
            <a:r>
              <a:rPr sz="1700" spc="-5" dirty="0">
                <a:latin typeface="Carlito"/>
                <a:cs typeface="Carlito"/>
              </a:rPr>
              <a:t>Managerial </a:t>
            </a:r>
            <a:r>
              <a:rPr sz="1700" spc="-20" dirty="0">
                <a:latin typeface="Carlito"/>
                <a:cs typeface="Carlito"/>
              </a:rPr>
              <a:t>staff </a:t>
            </a:r>
            <a:r>
              <a:rPr sz="1700" spc="-10" dirty="0">
                <a:latin typeface="Carlito"/>
                <a:cs typeface="Carlito"/>
              </a:rPr>
              <a:t>more </a:t>
            </a:r>
            <a:r>
              <a:rPr sz="1700" spc="-15" dirty="0">
                <a:latin typeface="Carlito"/>
                <a:cs typeface="Carlito"/>
              </a:rPr>
              <a:t>aware </a:t>
            </a:r>
            <a:r>
              <a:rPr sz="1700" spc="-5" dirty="0">
                <a:latin typeface="Carlito"/>
                <a:cs typeface="Carlito"/>
              </a:rPr>
              <a:t>of “risk </a:t>
            </a:r>
            <a:r>
              <a:rPr sz="1700" dirty="0">
                <a:latin typeface="Carlito"/>
                <a:cs typeface="Carlito"/>
              </a:rPr>
              <a:t>management” </a:t>
            </a:r>
            <a:r>
              <a:rPr sz="1700" spc="-5" dirty="0">
                <a:latin typeface="Carlito"/>
                <a:cs typeface="Carlito"/>
              </a:rPr>
              <a:t>in classical</a:t>
            </a:r>
            <a:r>
              <a:rPr sz="1700" spc="80" dirty="0">
                <a:latin typeface="Carlito"/>
                <a:cs typeface="Carlito"/>
              </a:rPr>
              <a:t> </a:t>
            </a:r>
            <a:r>
              <a:rPr sz="1700" spc="-5" dirty="0">
                <a:latin typeface="Carlito"/>
                <a:cs typeface="Carlito"/>
              </a:rPr>
              <a:t>sense</a:t>
            </a:r>
            <a:endParaRPr sz="1700">
              <a:latin typeface="Carlito"/>
              <a:cs typeface="Carlito"/>
            </a:endParaRPr>
          </a:p>
          <a:p>
            <a:pPr marL="1212850" marR="76835" lvl="2" indent="-285750">
              <a:lnSpc>
                <a:spcPct val="100000"/>
              </a:lnSpc>
              <a:buFont typeface="Arial"/>
              <a:buChar char="•"/>
              <a:tabLst>
                <a:tab pos="1212215" algn="l"/>
                <a:tab pos="1212850" algn="l"/>
              </a:tabLst>
            </a:pPr>
            <a:r>
              <a:rPr sz="1700" spc="-5" dirty="0">
                <a:latin typeface="Carlito"/>
                <a:cs typeface="Carlito"/>
              </a:rPr>
              <a:t>But risk </a:t>
            </a:r>
            <a:r>
              <a:rPr sz="1700" spc="-10" dirty="0">
                <a:latin typeface="Carlito"/>
                <a:cs typeface="Carlito"/>
              </a:rPr>
              <a:t>management </a:t>
            </a:r>
            <a:r>
              <a:rPr sz="1700" spc="-15" dirty="0">
                <a:latin typeface="Carlito"/>
                <a:cs typeface="Carlito"/>
              </a:rPr>
              <a:t>rarely </a:t>
            </a:r>
            <a:r>
              <a:rPr sz="1700" spc="-10" dirty="0">
                <a:latin typeface="Carlito"/>
                <a:cs typeface="Carlito"/>
              </a:rPr>
              <a:t>understood </a:t>
            </a:r>
            <a:r>
              <a:rPr sz="1700" spc="-5" dirty="0">
                <a:latin typeface="Carlito"/>
                <a:cs typeface="Carlito"/>
              </a:rPr>
              <a:t>or seen as a </a:t>
            </a:r>
            <a:r>
              <a:rPr sz="1700" spc="-25" dirty="0">
                <a:latin typeface="Carlito"/>
                <a:cs typeface="Carlito"/>
              </a:rPr>
              <a:t>key </a:t>
            </a:r>
            <a:r>
              <a:rPr sz="1700" spc="-10" dirty="0">
                <a:latin typeface="Carlito"/>
                <a:cs typeface="Carlito"/>
              </a:rPr>
              <a:t>role </a:t>
            </a:r>
            <a:r>
              <a:rPr sz="1700" spc="-5" dirty="0">
                <a:latin typeface="Carlito"/>
                <a:cs typeface="Carlito"/>
              </a:rPr>
              <a:t>by </a:t>
            </a:r>
            <a:r>
              <a:rPr sz="1700" spc="-10" dirty="0">
                <a:latin typeface="Carlito"/>
                <a:cs typeface="Carlito"/>
              </a:rPr>
              <a:t>frontline  </a:t>
            </a:r>
            <a:r>
              <a:rPr sz="1700" spc="-20" dirty="0">
                <a:latin typeface="Carlito"/>
                <a:cs typeface="Carlito"/>
              </a:rPr>
              <a:t>staff</a:t>
            </a:r>
            <a:endParaRPr sz="1700">
              <a:latin typeface="Carlito"/>
              <a:cs typeface="Carlito"/>
            </a:endParaRPr>
          </a:p>
          <a:p>
            <a:pPr marL="755650" lvl="1" indent="-285750">
              <a:lnSpc>
                <a:spcPct val="100000"/>
              </a:lnSpc>
              <a:buFont typeface="Arial"/>
              <a:buChar char="•"/>
              <a:tabLst>
                <a:tab pos="755015" algn="l"/>
                <a:tab pos="755650" algn="l"/>
              </a:tabLst>
            </a:pPr>
            <a:r>
              <a:rPr sz="1700" spc="-25" dirty="0">
                <a:latin typeface="Carlito"/>
                <a:cs typeface="Carlito"/>
              </a:rPr>
              <a:t>Very </a:t>
            </a:r>
            <a:r>
              <a:rPr sz="1700" spc="-20" dirty="0">
                <a:latin typeface="Carlito"/>
                <a:cs typeface="Carlito"/>
              </a:rPr>
              <a:t>few </a:t>
            </a:r>
            <a:r>
              <a:rPr sz="1700" spc="-10" dirty="0">
                <a:latin typeface="Carlito"/>
                <a:cs typeface="Carlito"/>
              </a:rPr>
              <a:t>dedicated </a:t>
            </a:r>
            <a:r>
              <a:rPr sz="1700" spc="-5" dirty="0">
                <a:latin typeface="Carlito"/>
                <a:cs typeface="Carlito"/>
              </a:rPr>
              <a:t>risk</a:t>
            </a:r>
            <a:r>
              <a:rPr sz="1700" spc="50" dirty="0">
                <a:latin typeface="Carlito"/>
                <a:cs typeface="Carlito"/>
              </a:rPr>
              <a:t> </a:t>
            </a:r>
            <a:r>
              <a:rPr sz="1700" spc="-10" dirty="0">
                <a:latin typeface="Carlito"/>
                <a:cs typeface="Carlito"/>
              </a:rPr>
              <a:t>managers</a:t>
            </a:r>
            <a:endParaRPr sz="1700">
              <a:latin typeface="Carlito"/>
              <a:cs typeface="Carlito"/>
            </a:endParaRPr>
          </a:p>
          <a:p>
            <a:pPr marL="755650" marR="5080" lvl="1" indent="-285750">
              <a:lnSpc>
                <a:spcPct val="100000"/>
              </a:lnSpc>
              <a:buFont typeface="Arial"/>
              <a:buChar char="•"/>
              <a:tabLst>
                <a:tab pos="755015" algn="l"/>
                <a:tab pos="755650" algn="l"/>
              </a:tabLst>
            </a:pPr>
            <a:r>
              <a:rPr sz="1700" spc="-10" dirty="0">
                <a:latin typeface="Carlito"/>
                <a:cs typeface="Carlito"/>
              </a:rPr>
              <a:t>Awareness focused </a:t>
            </a:r>
            <a:r>
              <a:rPr sz="1700" spc="-5" dirty="0">
                <a:latin typeface="Carlito"/>
                <a:cs typeface="Carlito"/>
              </a:rPr>
              <a:t>on risk </a:t>
            </a:r>
            <a:r>
              <a:rPr sz="1700" spc="-10" dirty="0">
                <a:latin typeface="Carlito"/>
                <a:cs typeface="Carlito"/>
              </a:rPr>
              <a:t>process set </a:t>
            </a:r>
            <a:r>
              <a:rPr sz="1700" spc="-5" dirty="0">
                <a:latin typeface="Carlito"/>
                <a:cs typeface="Carlito"/>
              </a:rPr>
              <a:t>out in PPP </a:t>
            </a:r>
            <a:r>
              <a:rPr sz="1700" spc="-10" dirty="0">
                <a:latin typeface="Carlito"/>
                <a:cs typeface="Carlito"/>
              </a:rPr>
              <a:t>contract </a:t>
            </a:r>
            <a:r>
              <a:rPr sz="1700" spc="-5" dirty="0">
                <a:latin typeface="Carlito"/>
                <a:cs typeface="Carlito"/>
              </a:rPr>
              <a:t>or </a:t>
            </a:r>
            <a:r>
              <a:rPr sz="1700" spc="-10" dirty="0">
                <a:latin typeface="Carlito"/>
                <a:cs typeface="Carlito"/>
              </a:rPr>
              <a:t>regulation </a:t>
            </a:r>
            <a:r>
              <a:rPr sz="1700" spc="-5" dirty="0">
                <a:latin typeface="Carlito"/>
                <a:cs typeface="Carlito"/>
              </a:rPr>
              <a:t>(i.e. no  risk </a:t>
            </a:r>
            <a:r>
              <a:rPr sz="1700" spc="-10" dirty="0">
                <a:latin typeface="Carlito"/>
                <a:cs typeface="Carlito"/>
              </a:rPr>
              <a:t>management beyond </a:t>
            </a:r>
            <a:r>
              <a:rPr sz="1700" spc="-15" dirty="0">
                <a:latin typeface="Carlito"/>
                <a:cs typeface="Carlito"/>
              </a:rPr>
              <a:t>letter </a:t>
            </a:r>
            <a:r>
              <a:rPr sz="1700" spc="-5" dirty="0">
                <a:latin typeface="Carlito"/>
                <a:cs typeface="Carlito"/>
              </a:rPr>
              <a:t>of</a:t>
            </a:r>
            <a:r>
              <a:rPr sz="1700" spc="70" dirty="0">
                <a:latin typeface="Carlito"/>
                <a:cs typeface="Carlito"/>
              </a:rPr>
              <a:t> </a:t>
            </a:r>
            <a:r>
              <a:rPr sz="1700" spc="-10" dirty="0">
                <a:latin typeface="Carlito"/>
                <a:cs typeface="Carlito"/>
              </a:rPr>
              <a:t>contract)</a:t>
            </a:r>
            <a:endParaRPr sz="1700">
              <a:latin typeface="Carlito"/>
              <a:cs typeface="Carlito"/>
            </a:endParaRPr>
          </a:p>
          <a:p>
            <a:pPr lvl="1">
              <a:lnSpc>
                <a:spcPct val="100000"/>
              </a:lnSpc>
              <a:spcBef>
                <a:spcPts val="25"/>
              </a:spcBef>
              <a:buFont typeface="Arial"/>
              <a:buChar char="•"/>
            </a:pPr>
            <a:endParaRPr sz="1650">
              <a:latin typeface="Carlito"/>
              <a:cs typeface="Carlito"/>
            </a:endParaRPr>
          </a:p>
          <a:p>
            <a:pPr marL="297815" marR="309245" indent="-297815">
              <a:lnSpc>
                <a:spcPct val="100000"/>
              </a:lnSpc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sz="1700" spc="-5" dirty="0">
                <a:latin typeface="Carlito"/>
                <a:cs typeface="Carlito"/>
              </a:rPr>
              <a:t>II - Connection </a:t>
            </a:r>
            <a:r>
              <a:rPr sz="1700" spc="-10" dirty="0">
                <a:latin typeface="Carlito"/>
                <a:cs typeface="Carlito"/>
              </a:rPr>
              <a:t>between </a:t>
            </a:r>
            <a:r>
              <a:rPr sz="1700" spc="-5" dirty="0">
                <a:latin typeface="Carlito"/>
                <a:cs typeface="Carlito"/>
              </a:rPr>
              <a:t>risk and </a:t>
            </a:r>
            <a:r>
              <a:rPr sz="1700" spc="-10" dirty="0">
                <a:latin typeface="Carlito"/>
                <a:cs typeface="Carlito"/>
              </a:rPr>
              <a:t>innovation affirmed </a:t>
            </a:r>
            <a:r>
              <a:rPr sz="1700" spc="-5" dirty="0">
                <a:latin typeface="Carlito"/>
                <a:cs typeface="Carlito"/>
              </a:rPr>
              <a:t>but </a:t>
            </a:r>
            <a:r>
              <a:rPr sz="1700" b="1" spc="-10" dirty="0">
                <a:latin typeface="Carlito"/>
                <a:cs typeface="Carlito"/>
              </a:rPr>
              <a:t>most often </a:t>
            </a:r>
            <a:r>
              <a:rPr sz="1700" b="1" spc="-5" dirty="0">
                <a:latin typeface="Carlito"/>
                <a:cs typeface="Carlito"/>
              </a:rPr>
              <a:t>not  </a:t>
            </a:r>
            <a:r>
              <a:rPr sz="1700" b="1" spc="-10" dirty="0">
                <a:latin typeface="Carlito"/>
                <a:cs typeface="Carlito"/>
              </a:rPr>
              <a:t>incorporated </a:t>
            </a:r>
            <a:r>
              <a:rPr sz="1700" b="1" spc="-5" dirty="0">
                <a:latin typeface="Carlito"/>
                <a:cs typeface="Carlito"/>
              </a:rPr>
              <a:t>in </a:t>
            </a:r>
            <a:r>
              <a:rPr sz="1700" b="1" spc="-10" dirty="0">
                <a:latin typeface="Carlito"/>
                <a:cs typeface="Carlito"/>
              </a:rPr>
              <a:t>work </a:t>
            </a:r>
            <a:r>
              <a:rPr sz="1700" b="1" spc="-5" dirty="0">
                <a:latin typeface="Carlito"/>
                <a:cs typeface="Carlito"/>
              </a:rPr>
              <a:t>and planning </a:t>
            </a:r>
            <a:r>
              <a:rPr sz="1700" b="1" spc="-10" dirty="0">
                <a:latin typeface="Carlito"/>
                <a:cs typeface="Carlito"/>
              </a:rPr>
              <a:t>processes </a:t>
            </a:r>
            <a:r>
              <a:rPr sz="1700" spc="-5" dirty="0">
                <a:latin typeface="Carlito"/>
                <a:cs typeface="Carlito"/>
              </a:rPr>
              <a:t>or </a:t>
            </a:r>
            <a:r>
              <a:rPr sz="1700" spc="-10" dirty="0">
                <a:latin typeface="Carlito"/>
                <a:cs typeface="Carlito"/>
              </a:rPr>
              <a:t>considered </a:t>
            </a:r>
            <a:r>
              <a:rPr sz="1700" spc="-5" dirty="0">
                <a:latin typeface="Carlito"/>
                <a:cs typeface="Carlito"/>
              </a:rPr>
              <a:t>in </a:t>
            </a:r>
            <a:r>
              <a:rPr sz="1700" spc="-10" dirty="0">
                <a:latin typeface="Carlito"/>
                <a:cs typeface="Carlito"/>
              </a:rPr>
              <a:t>terms </a:t>
            </a:r>
            <a:r>
              <a:rPr sz="1700" spc="-5" dirty="0">
                <a:latin typeface="Carlito"/>
                <a:cs typeface="Carlito"/>
              </a:rPr>
              <a:t>of  sharing with </a:t>
            </a:r>
            <a:r>
              <a:rPr sz="1700" spc="-10" dirty="0">
                <a:latin typeface="Carlito"/>
                <a:cs typeface="Carlito"/>
              </a:rPr>
              <a:t>partners </a:t>
            </a:r>
            <a:r>
              <a:rPr sz="1700" spc="-5" dirty="0">
                <a:latin typeface="Carlito"/>
                <a:cs typeface="Carlito"/>
              </a:rPr>
              <a:t>– no planning or weighing of</a:t>
            </a:r>
            <a:r>
              <a:rPr sz="1700" spc="40" dirty="0">
                <a:latin typeface="Carlito"/>
                <a:cs typeface="Carlito"/>
              </a:rPr>
              <a:t> </a:t>
            </a:r>
            <a:r>
              <a:rPr sz="1700" spc="-5" dirty="0">
                <a:latin typeface="Carlito"/>
                <a:cs typeface="Carlito"/>
              </a:rPr>
              <a:t>opportunities/dangers</a:t>
            </a:r>
            <a:endParaRPr sz="17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"/>
              <a:buChar char="•"/>
            </a:pPr>
            <a:endParaRPr sz="1650">
              <a:latin typeface="Carlito"/>
              <a:cs typeface="Carlito"/>
            </a:endParaRPr>
          </a:p>
          <a:p>
            <a:pPr marL="298450" indent="-28575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sz="1700" spc="-5" dirty="0">
                <a:latin typeface="Carlito"/>
                <a:cs typeface="Carlito"/>
              </a:rPr>
              <a:t>III - In </a:t>
            </a:r>
            <a:r>
              <a:rPr sz="1700" spc="-10" dirty="0">
                <a:latin typeface="Carlito"/>
                <a:cs typeface="Carlito"/>
              </a:rPr>
              <a:t>relation </a:t>
            </a:r>
            <a:r>
              <a:rPr sz="1700" spc="-15" dirty="0">
                <a:latin typeface="Carlito"/>
                <a:cs typeface="Carlito"/>
              </a:rPr>
              <a:t>to </a:t>
            </a:r>
            <a:r>
              <a:rPr sz="1700" spc="-10" dirty="0">
                <a:latin typeface="Carlito"/>
                <a:cs typeface="Carlito"/>
              </a:rPr>
              <a:t>innovative </a:t>
            </a:r>
            <a:r>
              <a:rPr sz="1700" spc="-20" dirty="0">
                <a:latin typeface="Carlito"/>
                <a:cs typeface="Carlito"/>
              </a:rPr>
              <a:t>capacity, </a:t>
            </a:r>
            <a:r>
              <a:rPr sz="1700" spc="-10" dirty="0">
                <a:latin typeface="Carlito"/>
                <a:cs typeface="Carlito"/>
              </a:rPr>
              <a:t>most respondents </a:t>
            </a:r>
            <a:r>
              <a:rPr sz="1700" spc="-20" dirty="0">
                <a:latin typeface="Carlito"/>
                <a:cs typeface="Carlito"/>
              </a:rPr>
              <a:t>referred </a:t>
            </a:r>
            <a:r>
              <a:rPr sz="1700" spc="-15" dirty="0">
                <a:latin typeface="Carlito"/>
                <a:cs typeface="Carlito"/>
              </a:rPr>
              <a:t>to</a:t>
            </a:r>
            <a:r>
              <a:rPr sz="1700" spc="135" dirty="0">
                <a:latin typeface="Carlito"/>
                <a:cs typeface="Carlito"/>
              </a:rPr>
              <a:t> </a:t>
            </a:r>
            <a:r>
              <a:rPr sz="1700" spc="-5" dirty="0">
                <a:latin typeface="Carlito"/>
                <a:cs typeface="Carlito"/>
              </a:rPr>
              <a:t>…</a:t>
            </a:r>
            <a:endParaRPr sz="1700">
              <a:latin typeface="Carlito"/>
              <a:cs typeface="Carlito"/>
            </a:endParaRPr>
          </a:p>
          <a:p>
            <a:pPr marL="1212850" lvl="1" indent="-286385">
              <a:lnSpc>
                <a:spcPct val="100000"/>
              </a:lnSpc>
              <a:buFont typeface="Arial"/>
              <a:buChar char="•"/>
              <a:tabLst>
                <a:tab pos="1212215" algn="l"/>
                <a:tab pos="1212850" algn="l"/>
              </a:tabLst>
            </a:pPr>
            <a:r>
              <a:rPr sz="1700" spc="-5" dirty="0">
                <a:latin typeface="Carlito"/>
                <a:cs typeface="Carlito"/>
              </a:rPr>
              <a:t>Financial</a:t>
            </a:r>
            <a:r>
              <a:rPr sz="1700" spc="-15" dirty="0">
                <a:latin typeface="Carlito"/>
                <a:cs typeface="Carlito"/>
              </a:rPr>
              <a:t> </a:t>
            </a:r>
            <a:r>
              <a:rPr sz="1700" spc="-10" dirty="0">
                <a:latin typeface="Carlito"/>
                <a:cs typeface="Carlito"/>
              </a:rPr>
              <a:t>risks</a:t>
            </a:r>
            <a:endParaRPr sz="1700">
              <a:latin typeface="Carlito"/>
              <a:cs typeface="Carlito"/>
            </a:endParaRPr>
          </a:p>
          <a:p>
            <a:pPr marL="1212850" lvl="1" indent="-286385">
              <a:lnSpc>
                <a:spcPct val="100000"/>
              </a:lnSpc>
              <a:buFont typeface="Arial"/>
              <a:buChar char="•"/>
              <a:tabLst>
                <a:tab pos="1212215" algn="l"/>
                <a:tab pos="1212850" algn="l"/>
              </a:tabLst>
            </a:pPr>
            <a:r>
              <a:rPr sz="1700" spc="-10" dirty="0">
                <a:latin typeface="Carlito"/>
                <a:cs typeface="Carlito"/>
              </a:rPr>
              <a:t>Reputational </a:t>
            </a:r>
            <a:r>
              <a:rPr sz="1700" spc="-5" dirty="0">
                <a:latin typeface="Carlito"/>
                <a:cs typeface="Carlito"/>
              </a:rPr>
              <a:t>risks</a:t>
            </a:r>
            <a:endParaRPr sz="1700">
              <a:latin typeface="Carlito"/>
              <a:cs typeface="Carlito"/>
            </a:endParaRPr>
          </a:p>
          <a:p>
            <a:pPr marL="1212850" lvl="1" indent="-286385">
              <a:lnSpc>
                <a:spcPct val="100000"/>
              </a:lnSpc>
              <a:buFont typeface="Arial"/>
              <a:buChar char="•"/>
              <a:tabLst>
                <a:tab pos="1212215" algn="l"/>
                <a:tab pos="1212850" algn="l"/>
              </a:tabLst>
            </a:pPr>
            <a:r>
              <a:rPr sz="1700" spc="-10" dirty="0">
                <a:latin typeface="Carlito"/>
                <a:cs typeface="Carlito"/>
              </a:rPr>
              <a:t>Regulatory/bureaucratic</a:t>
            </a:r>
            <a:r>
              <a:rPr sz="1700" dirty="0">
                <a:latin typeface="Carlito"/>
                <a:cs typeface="Carlito"/>
              </a:rPr>
              <a:t> </a:t>
            </a:r>
            <a:r>
              <a:rPr sz="1700" spc="-5" dirty="0">
                <a:latin typeface="Carlito"/>
                <a:cs typeface="Carlito"/>
              </a:rPr>
              <a:t>risks</a:t>
            </a:r>
            <a:endParaRPr sz="1700">
              <a:latin typeface="Carlito"/>
              <a:cs typeface="Carlito"/>
            </a:endParaRPr>
          </a:p>
          <a:p>
            <a:pPr marL="1212850" lvl="1" indent="-286385">
              <a:lnSpc>
                <a:spcPct val="100000"/>
              </a:lnSpc>
              <a:buFont typeface="Arial"/>
              <a:buChar char="•"/>
              <a:tabLst>
                <a:tab pos="1212215" algn="l"/>
                <a:tab pos="1212850" algn="l"/>
              </a:tabLst>
            </a:pPr>
            <a:r>
              <a:rPr sz="1700" spc="-5" dirty="0">
                <a:latin typeface="Carlito"/>
                <a:cs typeface="Carlito"/>
              </a:rPr>
              <a:t>Health and </a:t>
            </a:r>
            <a:r>
              <a:rPr sz="1700" spc="-15" dirty="0">
                <a:latin typeface="Carlito"/>
                <a:cs typeface="Carlito"/>
              </a:rPr>
              <a:t>safety </a:t>
            </a:r>
            <a:r>
              <a:rPr sz="1700" spc="-5" dirty="0">
                <a:latin typeface="Carlito"/>
                <a:cs typeface="Carlito"/>
              </a:rPr>
              <a:t>risks </a:t>
            </a:r>
            <a:r>
              <a:rPr sz="1700" spc="-15" dirty="0">
                <a:latin typeface="Carlito"/>
                <a:cs typeface="Carlito"/>
              </a:rPr>
              <a:t>(staff </a:t>
            </a:r>
            <a:r>
              <a:rPr sz="1700" spc="-5" dirty="0">
                <a:latin typeface="Carlito"/>
                <a:cs typeface="Carlito"/>
              </a:rPr>
              <a:t>and </a:t>
            </a:r>
            <a:r>
              <a:rPr sz="1700" dirty="0">
                <a:latin typeface="Carlito"/>
                <a:cs typeface="Carlito"/>
              </a:rPr>
              <a:t>service</a:t>
            </a:r>
            <a:r>
              <a:rPr sz="1700" spc="50" dirty="0">
                <a:latin typeface="Carlito"/>
                <a:cs typeface="Carlito"/>
              </a:rPr>
              <a:t> </a:t>
            </a:r>
            <a:r>
              <a:rPr sz="1700" spc="-10" dirty="0">
                <a:latin typeface="Carlito"/>
                <a:cs typeface="Carlito"/>
              </a:rPr>
              <a:t>users)</a:t>
            </a:r>
            <a:endParaRPr sz="17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Words>829</Words>
  <Application>Microsoft Office PowerPoint</Application>
  <PresentationFormat>On-screen Show (4:3)</PresentationFormat>
  <Paragraphs>124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Carlito</vt:lpstr>
      <vt:lpstr>Office Theme</vt:lpstr>
      <vt:lpstr>Contracting Risk Risk Management, Innovation  and Public Private Partnership</vt:lpstr>
      <vt:lpstr>PPPs/PFIs Intended  as Innovation Drivers</vt:lpstr>
      <vt:lpstr>Mixed Evidence on Risk,  Innovation and PPPs</vt:lpstr>
      <vt:lpstr>Mixed Evidence on Risk, Innovation and PPPs (Negatives)</vt:lpstr>
      <vt:lpstr>LIPSE – Research Questions</vt:lpstr>
      <vt:lpstr>LIPSE- Methodology and Data</vt:lpstr>
      <vt:lpstr>Theoretical Framework I</vt:lpstr>
      <vt:lpstr>Theoretical Background II</vt:lpstr>
      <vt:lpstr>Survey Findings</vt:lpstr>
      <vt:lpstr>Interview Findings</vt:lpstr>
      <vt:lpstr>Conclusions</vt:lpstr>
      <vt:lpstr>Theory</vt:lpstr>
      <vt:lpstr>Questions? Answers.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LIPSE STARTING CONFERENCE [7-8 MAY 2013 BERLIN GERMANY]</dc:title>
  <dc:creator>W. Voorberg</dc:creator>
  <cp:lastModifiedBy>Jen</cp:lastModifiedBy>
  <cp:revision>1</cp:revision>
  <dcterms:created xsi:type="dcterms:W3CDTF">2020-08-06T12:13:17Z</dcterms:created>
  <dcterms:modified xsi:type="dcterms:W3CDTF">2020-08-06T12:20:25Z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2017-05-16T00:00:00Z</vt:filetime>
  </property>
  <property fmtid="{D5CDD505-2E9C-101B-9397-08002B2CF9AE}" pid="3" name="Creator">
    <vt:lpwstr>Acrobat PDFMaker 15 for PowerPoint</vt:lpwstr>
  </property>
  <property fmtid="{D5CDD505-2E9C-101B-9397-08002B2CF9AE}" pid="4" name="LastSaved">
    <vt:filetime>2020-08-06T00:00:00Z</vt:filetime>
  </property>
</Properties>
</file>