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1044" y="17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D00F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D00F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81803" y="1314704"/>
            <a:ext cx="4027170" cy="3495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D00F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05355" y="1589532"/>
            <a:ext cx="7438643" cy="2904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2000" y="457200"/>
            <a:ext cx="3364991" cy="7193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324599"/>
            <a:ext cx="9144000" cy="533400"/>
          </a:xfrm>
          <a:custGeom>
            <a:avLst/>
            <a:gdLst/>
            <a:ahLst/>
            <a:cxnLst/>
            <a:rect l="l" t="t" r="r" b="b"/>
            <a:pathLst>
              <a:path w="9144000" h="533400">
                <a:moveTo>
                  <a:pt x="9144000" y="0"/>
                </a:moveTo>
                <a:lnTo>
                  <a:pt x="0" y="0"/>
                </a:lnTo>
                <a:lnTo>
                  <a:pt x="0" y="533399"/>
                </a:lnTo>
                <a:lnTo>
                  <a:pt x="9144000" y="533399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1079500"/>
          </a:xfrm>
          <a:custGeom>
            <a:avLst/>
            <a:gdLst/>
            <a:ahLst/>
            <a:cxnLst/>
            <a:rect l="l" t="t" r="r" b="b"/>
            <a:pathLst>
              <a:path w="9144000" h="1079500">
                <a:moveTo>
                  <a:pt x="9144000" y="0"/>
                </a:moveTo>
                <a:lnTo>
                  <a:pt x="0" y="0"/>
                </a:lnTo>
                <a:lnTo>
                  <a:pt x="0" y="1078991"/>
                </a:lnTo>
                <a:lnTo>
                  <a:pt x="9144000" y="1078991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40207" y="166115"/>
            <a:ext cx="2602992" cy="6888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1077467"/>
            <a:ext cx="9144000" cy="12700"/>
          </a:xfrm>
          <a:custGeom>
            <a:avLst/>
            <a:gdLst/>
            <a:ahLst/>
            <a:cxnLst/>
            <a:rect l="l" t="t" r="r" b="b"/>
            <a:pathLst>
              <a:path w="9144000" h="12700">
                <a:moveTo>
                  <a:pt x="0" y="12192"/>
                </a:moveTo>
                <a:lnTo>
                  <a:pt x="9144000" y="12192"/>
                </a:lnTo>
                <a:lnTo>
                  <a:pt x="9144000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D00F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6310884"/>
            <a:ext cx="9144000" cy="12700"/>
          </a:xfrm>
          <a:custGeom>
            <a:avLst/>
            <a:gdLst/>
            <a:ahLst/>
            <a:cxnLst/>
            <a:rect l="l" t="t" r="r" b="b"/>
            <a:pathLst>
              <a:path w="9144000" h="12700">
                <a:moveTo>
                  <a:pt x="0" y="12191"/>
                </a:moveTo>
                <a:lnTo>
                  <a:pt x="9144000" y="12191"/>
                </a:lnTo>
                <a:lnTo>
                  <a:pt x="9144000" y="0"/>
                </a:lnTo>
                <a:lnTo>
                  <a:pt x="0" y="0"/>
                </a:lnTo>
                <a:lnTo>
                  <a:pt x="0" y="12191"/>
                </a:lnTo>
                <a:close/>
              </a:path>
            </a:pathLst>
          </a:custGeom>
          <a:solidFill>
            <a:srgbClr val="D00F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27884" y="264921"/>
            <a:ext cx="488823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D00F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4739" y="1130553"/>
            <a:ext cx="5358765" cy="263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2940" y="6484238"/>
            <a:ext cx="2749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0" y="5715000"/>
            <a:ext cx="6795134" cy="967957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15570" marR="3570604">
              <a:lnSpc>
                <a:spcPct val="120000"/>
              </a:lnSpc>
            </a:pPr>
            <a:r>
              <a:rPr sz="1600" spc="-5" dirty="0">
                <a:latin typeface="Arial"/>
                <a:cs typeface="Arial"/>
              </a:rPr>
              <a:t>Edwina </a:t>
            </a:r>
            <a:r>
              <a:rPr sz="1600" spc="-10" dirty="0">
                <a:latin typeface="Arial"/>
                <a:cs typeface="Arial"/>
              </a:rPr>
              <a:t>Yida </a:t>
            </a:r>
            <a:r>
              <a:rPr sz="1600" spc="-5" dirty="0">
                <a:latin typeface="Arial"/>
                <a:cs typeface="Arial"/>
              </a:rPr>
              <a:t>Zhu (PhD </a:t>
            </a:r>
            <a:r>
              <a:rPr sz="1600" spc="-10" dirty="0">
                <a:latin typeface="Arial"/>
                <a:cs typeface="Arial"/>
              </a:rPr>
              <a:t>Candidate)  </a:t>
            </a:r>
            <a:r>
              <a:rPr sz="1600" spc="-5" dirty="0">
                <a:latin typeface="Arial"/>
                <a:cs typeface="Arial"/>
              </a:rPr>
              <a:t>Stephen Osborne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(Supervisor)</a:t>
            </a:r>
            <a:endParaRPr sz="1600" dirty="0">
              <a:latin typeface="Arial"/>
              <a:cs typeface="Arial"/>
            </a:endParaRPr>
          </a:p>
          <a:p>
            <a:pPr marL="115570">
              <a:lnSpc>
                <a:spcPct val="100000"/>
              </a:lnSpc>
              <a:spcBef>
                <a:spcPts val="384"/>
              </a:spcBef>
            </a:pPr>
            <a:r>
              <a:rPr sz="1600" dirty="0">
                <a:latin typeface="Arial"/>
                <a:cs typeface="Arial"/>
              </a:rPr>
              <a:t>21</a:t>
            </a:r>
            <a:r>
              <a:rPr sz="1575" baseline="26455" dirty="0">
                <a:latin typeface="Arial"/>
                <a:cs typeface="Arial"/>
              </a:rPr>
              <a:t>st </a:t>
            </a:r>
            <a:r>
              <a:rPr sz="1600" spc="-5" dirty="0">
                <a:latin typeface="Arial"/>
                <a:cs typeface="Arial"/>
              </a:rPr>
              <a:t>IRSPM Annual </a:t>
            </a:r>
            <a:r>
              <a:rPr sz="1600" spc="-10" dirty="0">
                <a:latin typeface="Arial"/>
                <a:cs typeface="Arial"/>
              </a:rPr>
              <a:t>Conference,</a:t>
            </a:r>
            <a:r>
              <a:rPr sz="1600" spc="-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Budapest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7313DF-A2F3-4473-936E-E2D44924C3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4597613"/>
            <a:ext cx="7239000" cy="1477328"/>
          </a:xfrm>
        </p:spPr>
        <p:txBody>
          <a:bodyPr/>
          <a:lstStyle/>
          <a:p>
            <a:r>
              <a:rPr lang="en-GB" sz="2400" dirty="0"/>
              <a:t>Can</a:t>
            </a:r>
            <a:r>
              <a:rPr lang="en-GB" sz="2400" baseline="0" dirty="0"/>
              <a:t> </a:t>
            </a:r>
            <a:r>
              <a:rPr lang="en-US" sz="2400" spc="-5" dirty="0"/>
              <a:t>Social Enterprises Achieve Resilience in Their  Delivery of Public Services and What Are the  Contingencies?</a:t>
            </a:r>
            <a:br>
              <a:rPr lang="en-US" sz="2400" spc="-5" dirty="0"/>
            </a:br>
            <a:endParaRPr lang="en-GB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4739" y="1130553"/>
            <a:ext cx="53587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1. A </a:t>
            </a:r>
            <a:r>
              <a:rPr sz="2000" b="1" spc="-5" dirty="0">
                <a:latin typeface="Arial"/>
                <a:cs typeface="Arial"/>
              </a:rPr>
              <a:t>divide in </a:t>
            </a:r>
            <a:r>
              <a:rPr sz="2000" b="1" dirty="0">
                <a:latin typeface="Arial"/>
                <a:cs typeface="Arial"/>
              </a:rPr>
              <a:t>perception </a:t>
            </a:r>
            <a:r>
              <a:rPr sz="2000" b="1" spc="-5" dirty="0">
                <a:latin typeface="Arial"/>
                <a:cs typeface="Arial"/>
              </a:rPr>
              <a:t>of social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enterprise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Tent and campfire graphic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95032" y="2573868"/>
            <a:ext cx="3803124" cy="22339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91538" y="2624073"/>
            <a:ext cx="14560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7660" marR="5080" indent="-31559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Social</a:t>
            </a: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-mission  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oriented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9099" y="4322826"/>
            <a:ext cx="1396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Art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House  </a:t>
            </a:r>
            <a:r>
              <a:rPr sz="1800" dirty="0" err="1">
                <a:solidFill>
                  <a:srgbClr val="800000"/>
                </a:solidFill>
                <a:latin typeface="Arial"/>
                <a:cs typeface="Arial"/>
              </a:rPr>
              <a:t>Bist</a:t>
            </a:r>
            <a:r>
              <a:rPr lang="en-GB" sz="1800" dirty="0" err="1">
                <a:solidFill>
                  <a:srgbClr val="800000"/>
                </a:solidFill>
                <a:latin typeface="Arial"/>
                <a:cs typeface="Arial"/>
              </a:rPr>
              <a:t>ro</a:t>
            </a:r>
            <a:r>
              <a:rPr sz="1800" spc="-9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800000"/>
                </a:solidFill>
                <a:latin typeface="Arial"/>
                <a:cs typeface="Arial"/>
              </a:rPr>
              <a:t>Gallery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 descr="Tent and campfire graphic"/>
          <p:cNvSpPr/>
          <p:nvPr/>
        </p:nvSpPr>
        <p:spPr>
          <a:xfrm>
            <a:off x="4786181" y="2546524"/>
            <a:ext cx="3950089" cy="22677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60821" y="2603068"/>
            <a:ext cx="1826895" cy="513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Eco</a:t>
            </a:r>
            <a:r>
              <a:rPr sz="1600" b="1" spc="-15" dirty="0">
                <a:solidFill>
                  <a:srgbClr val="1E4648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</a:t>
            </a:r>
            <a:r>
              <a:rPr sz="1600" b="1" spc="-15" dirty="0">
                <a:solidFill>
                  <a:srgbClr val="1E4648"/>
                </a:solidFill>
                <a:latin typeface="Arial"/>
                <a:cs typeface="Arial"/>
              </a:rPr>
              <a:t>m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ic</a:t>
            </a: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-</a:t>
            </a:r>
            <a:r>
              <a:rPr sz="1600" b="1" spc="-15" dirty="0">
                <a:solidFill>
                  <a:srgbClr val="1E4648"/>
                </a:solidFill>
                <a:latin typeface="Arial"/>
                <a:cs typeface="Arial"/>
              </a:rPr>
              <a:t>m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issi</a:t>
            </a:r>
            <a:r>
              <a:rPr sz="1600" b="1" spc="-15" dirty="0">
                <a:solidFill>
                  <a:srgbClr val="1E4648"/>
                </a:solidFill>
                <a:latin typeface="Arial"/>
                <a:cs typeface="Arial"/>
              </a:rPr>
              <a:t>o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31254" y="4313682"/>
            <a:ext cx="15373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Business</a:t>
            </a:r>
            <a:r>
              <a:rPr sz="1800" spc="-3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Park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Security </a:t>
            </a:r>
            <a:r>
              <a:rPr sz="1800" dirty="0">
                <a:solidFill>
                  <a:srgbClr val="0000FF"/>
                </a:solidFill>
                <a:latin typeface="Arial"/>
                <a:cs typeface="Arial"/>
              </a:rPr>
              <a:t>&amp;</a:t>
            </a:r>
            <a:r>
              <a:rPr sz="1800" spc="-5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Pub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4739" y="1027507"/>
            <a:ext cx="6938061" cy="425116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b="1" dirty="0">
                <a:latin typeface="Arial"/>
                <a:cs typeface="Arial"/>
              </a:rPr>
              <a:t>1. A </a:t>
            </a:r>
            <a:r>
              <a:rPr sz="2000" b="1" spc="-5" dirty="0">
                <a:latin typeface="Arial"/>
                <a:cs typeface="Arial"/>
              </a:rPr>
              <a:t>divide in </a:t>
            </a:r>
            <a:r>
              <a:rPr sz="2000" b="1" dirty="0">
                <a:latin typeface="Arial"/>
                <a:cs typeface="Arial"/>
              </a:rPr>
              <a:t>perception </a:t>
            </a:r>
            <a:r>
              <a:rPr sz="2000" b="1" spc="-5" dirty="0">
                <a:latin typeface="Arial"/>
                <a:cs typeface="Arial"/>
              </a:rPr>
              <a:t>of social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enterprise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 descr="Tent and campfire graphic"/>
          <p:cNvSpPr/>
          <p:nvPr/>
        </p:nvSpPr>
        <p:spPr>
          <a:xfrm>
            <a:off x="155828" y="1786967"/>
            <a:ext cx="3803124" cy="2232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17140" y="1634431"/>
            <a:ext cx="1784042" cy="5174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GB" sz="1600" b="1" spc="-5" dirty="0">
                <a:solidFill>
                  <a:srgbClr val="1E4648"/>
                </a:solidFill>
                <a:latin typeface="Arial"/>
                <a:cs typeface="Arial"/>
              </a:rPr>
              <a:t>Social-mission</a:t>
            </a:r>
            <a:endParaRPr lang="en-GB"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</a:t>
            </a:r>
            <a:r>
              <a:rPr sz="1600" b="1" spc="-15" dirty="0">
                <a:solidFill>
                  <a:srgbClr val="1E4648"/>
                </a:solidFill>
                <a:latin typeface="Arial"/>
                <a:cs typeface="Arial"/>
              </a:rPr>
              <a:t>t</a:t>
            </a: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ed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9275" y="3581400"/>
            <a:ext cx="13957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Art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House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800000"/>
                </a:solidFill>
                <a:latin typeface="Arial"/>
                <a:cs typeface="Arial"/>
              </a:rPr>
              <a:t>Bistro</a:t>
            </a:r>
            <a:r>
              <a:rPr sz="1800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800000"/>
                </a:solidFill>
                <a:latin typeface="Arial"/>
                <a:cs typeface="Arial"/>
              </a:rPr>
              <a:t>Gallery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83151" y="1923999"/>
            <a:ext cx="4603750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i="1" spc="-5" dirty="0">
                <a:latin typeface="Arial"/>
                <a:cs typeface="Arial"/>
              </a:rPr>
              <a:t>“We try to trade as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10" dirty="0">
                <a:latin typeface="Arial"/>
                <a:cs typeface="Arial"/>
              </a:rPr>
              <a:t>business but </a:t>
            </a:r>
            <a:r>
              <a:rPr sz="1400" i="1" spc="-5" dirty="0">
                <a:latin typeface="Arial"/>
                <a:cs typeface="Arial"/>
              </a:rPr>
              <a:t>we are not </a:t>
            </a:r>
            <a:r>
              <a:rPr sz="1400" i="1" spc="-10" dirty="0">
                <a:latin typeface="Arial"/>
                <a:cs typeface="Arial"/>
              </a:rPr>
              <a:t>because we  </a:t>
            </a:r>
            <a:r>
              <a:rPr sz="1400" i="1" spc="-5" dirty="0">
                <a:latin typeface="Arial"/>
                <a:cs typeface="Arial"/>
              </a:rPr>
              <a:t>are doing all the </a:t>
            </a:r>
            <a:r>
              <a:rPr sz="1400" i="1" spc="-10" dirty="0">
                <a:latin typeface="Arial"/>
                <a:cs typeface="Arial"/>
              </a:rPr>
              <a:t>stuff </a:t>
            </a:r>
            <a:r>
              <a:rPr sz="1400" i="1" spc="-5" dirty="0">
                <a:latin typeface="Arial"/>
                <a:cs typeface="Arial"/>
              </a:rPr>
              <a:t>for free. We </a:t>
            </a:r>
            <a:r>
              <a:rPr sz="1400" i="1" spc="-10" dirty="0">
                <a:latin typeface="Arial"/>
                <a:cs typeface="Arial"/>
              </a:rPr>
              <a:t>determine </a:t>
            </a:r>
            <a:r>
              <a:rPr sz="1400" i="1" spc="-5" dirty="0">
                <a:latin typeface="Arial"/>
                <a:cs typeface="Arial"/>
              </a:rPr>
              <a:t>not to…But  we are not </a:t>
            </a:r>
            <a:r>
              <a:rPr sz="1400" i="1" spc="-10" dirty="0">
                <a:latin typeface="Arial"/>
                <a:cs typeface="Arial"/>
              </a:rPr>
              <a:t>about </a:t>
            </a:r>
            <a:r>
              <a:rPr sz="1400" i="1" spc="-5" dirty="0">
                <a:latin typeface="Arial"/>
                <a:cs typeface="Arial"/>
              </a:rPr>
              <a:t>the </a:t>
            </a:r>
            <a:r>
              <a:rPr sz="1400" i="1" spc="-10" dirty="0">
                <a:latin typeface="Arial"/>
                <a:cs typeface="Arial"/>
              </a:rPr>
              <a:t>money </a:t>
            </a:r>
            <a:r>
              <a:rPr sz="1400" i="1" spc="-5" dirty="0">
                <a:latin typeface="Arial"/>
                <a:cs typeface="Arial"/>
              </a:rPr>
              <a:t>and </a:t>
            </a:r>
            <a:r>
              <a:rPr sz="1400" i="1" spc="-15" dirty="0">
                <a:latin typeface="Arial"/>
                <a:cs typeface="Arial"/>
              </a:rPr>
              <a:t>it’s </a:t>
            </a:r>
            <a:r>
              <a:rPr sz="1400" i="1" spc="-5" dirty="0">
                <a:latin typeface="Arial"/>
                <a:cs typeface="Arial"/>
              </a:rPr>
              <a:t>all </a:t>
            </a:r>
            <a:r>
              <a:rPr sz="1400" i="1" spc="-10" dirty="0">
                <a:latin typeface="Arial"/>
                <a:cs typeface="Arial"/>
              </a:rPr>
              <a:t>about </a:t>
            </a:r>
            <a:r>
              <a:rPr sz="1400" i="1" spc="-5" dirty="0">
                <a:latin typeface="Arial"/>
                <a:cs typeface="Arial"/>
              </a:rPr>
              <a:t>the </a:t>
            </a:r>
            <a:r>
              <a:rPr sz="1400" i="1" spc="-10" dirty="0">
                <a:latin typeface="Arial"/>
                <a:cs typeface="Arial"/>
              </a:rPr>
              <a:t>people.  </a:t>
            </a:r>
            <a:r>
              <a:rPr sz="1400" i="1" spc="-5" dirty="0">
                <a:latin typeface="Arial"/>
                <a:cs typeface="Arial"/>
              </a:rPr>
              <a:t>So we have to find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gentle way </a:t>
            </a:r>
            <a:r>
              <a:rPr sz="1400" i="1" spc="-10" dirty="0">
                <a:latin typeface="Arial"/>
                <a:cs typeface="Arial"/>
              </a:rPr>
              <a:t>making </a:t>
            </a:r>
            <a:r>
              <a:rPr sz="1400" i="1" spc="-5" dirty="0">
                <a:latin typeface="Arial"/>
                <a:cs typeface="Arial"/>
              </a:rPr>
              <a:t>sure </a:t>
            </a:r>
            <a:r>
              <a:rPr sz="1400" i="1" spc="-10" dirty="0">
                <a:latin typeface="Arial"/>
                <a:cs typeface="Arial"/>
              </a:rPr>
              <a:t>that </a:t>
            </a:r>
            <a:r>
              <a:rPr sz="1400" i="1" dirty="0">
                <a:latin typeface="Arial"/>
                <a:cs typeface="Arial"/>
              </a:rPr>
              <a:t>we </a:t>
            </a:r>
            <a:r>
              <a:rPr sz="1400" i="1" spc="-10" dirty="0">
                <a:latin typeface="Arial"/>
                <a:cs typeface="Arial"/>
              </a:rPr>
              <a:t>don’t  </a:t>
            </a:r>
            <a:r>
              <a:rPr sz="1400" i="1" spc="-5" dirty="0">
                <a:latin typeface="Arial"/>
                <a:cs typeface="Arial"/>
              </a:rPr>
              <a:t>make change or </a:t>
            </a:r>
            <a:r>
              <a:rPr sz="1400" i="1" spc="-10" dirty="0">
                <a:latin typeface="Arial"/>
                <a:cs typeface="Arial"/>
              </a:rPr>
              <a:t>lose </a:t>
            </a:r>
            <a:r>
              <a:rPr sz="1400" i="1" spc="-5" dirty="0">
                <a:latin typeface="Arial"/>
                <a:cs typeface="Arial"/>
              </a:rPr>
              <a:t>that. But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5" dirty="0">
                <a:latin typeface="Arial"/>
                <a:cs typeface="Arial"/>
              </a:rPr>
              <a:t>always make sure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15" dirty="0">
                <a:latin typeface="Arial"/>
                <a:cs typeface="Arial"/>
              </a:rPr>
              <a:t>am  </a:t>
            </a:r>
            <a:r>
              <a:rPr sz="1400" i="1" spc="-5" dirty="0">
                <a:latin typeface="Arial"/>
                <a:cs typeface="Arial"/>
              </a:rPr>
              <a:t>here for </a:t>
            </a:r>
            <a:r>
              <a:rPr sz="1400" i="1" dirty="0">
                <a:latin typeface="Arial"/>
                <a:cs typeface="Arial"/>
              </a:rPr>
              <a:t>the big.” ( </a:t>
            </a:r>
            <a:r>
              <a:rPr sz="1400" i="1" spc="-5" dirty="0">
                <a:latin typeface="Arial"/>
                <a:cs typeface="Arial"/>
              </a:rPr>
              <a:t>Art</a:t>
            </a:r>
            <a:r>
              <a:rPr sz="1400" i="1" spc="-16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House)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83151" y="3417773"/>
            <a:ext cx="4605020" cy="2160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i="1" dirty="0">
                <a:latin typeface="Arial"/>
                <a:cs typeface="Arial"/>
              </a:rPr>
              <a:t>“So </a:t>
            </a:r>
            <a:r>
              <a:rPr sz="1400" i="1" spc="-5" dirty="0">
                <a:latin typeface="Arial"/>
                <a:cs typeface="Arial"/>
              </a:rPr>
              <a:t>we had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lot of </a:t>
            </a:r>
            <a:r>
              <a:rPr sz="1400" i="1" spc="-10" dirty="0">
                <a:latin typeface="Arial"/>
                <a:cs typeface="Arial"/>
              </a:rPr>
              <a:t>members </a:t>
            </a:r>
            <a:r>
              <a:rPr sz="1400" i="1" spc="-5" dirty="0">
                <a:latin typeface="Arial"/>
                <a:cs typeface="Arial"/>
              </a:rPr>
              <a:t>who were </a:t>
            </a:r>
            <a:r>
              <a:rPr sz="1400" i="1" spc="-10" dirty="0">
                <a:latin typeface="Arial"/>
                <a:cs typeface="Arial"/>
              </a:rPr>
              <a:t>employable, but  </a:t>
            </a:r>
            <a:r>
              <a:rPr sz="1400" i="1" spc="-5" dirty="0">
                <a:latin typeface="Arial"/>
                <a:cs typeface="Arial"/>
              </a:rPr>
              <a:t>just not given that first </a:t>
            </a:r>
            <a:r>
              <a:rPr sz="1400" i="1" spc="-10" dirty="0">
                <a:latin typeface="Arial"/>
                <a:cs typeface="Arial"/>
              </a:rPr>
              <a:t>opportunity </a:t>
            </a:r>
            <a:r>
              <a:rPr sz="1400" i="1" spc="-5" dirty="0">
                <a:latin typeface="Arial"/>
                <a:cs typeface="Arial"/>
              </a:rPr>
              <a:t>because </a:t>
            </a:r>
            <a:r>
              <a:rPr sz="1400" i="1" spc="-10" dirty="0">
                <a:latin typeface="Arial"/>
                <a:cs typeface="Arial"/>
              </a:rPr>
              <a:t>hadn’t </a:t>
            </a:r>
            <a:r>
              <a:rPr sz="1400" i="1" spc="-5" dirty="0">
                <a:latin typeface="Arial"/>
                <a:cs typeface="Arial"/>
              </a:rPr>
              <a:t>been  employed for so long or </a:t>
            </a:r>
            <a:r>
              <a:rPr sz="1400" i="1" spc="-10" dirty="0">
                <a:latin typeface="Arial"/>
                <a:cs typeface="Arial"/>
              </a:rPr>
              <a:t>hadn’t </a:t>
            </a:r>
            <a:r>
              <a:rPr sz="1400" i="1" spc="-5" dirty="0">
                <a:latin typeface="Arial"/>
                <a:cs typeface="Arial"/>
              </a:rPr>
              <a:t>been </a:t>
            </a:r>
            <a:r>
              <a:rPr sz="1400" i="1" spc="-10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any </a:t>
            </a:r>
            <a:r>
              <a:rPr sz="1400" i="1" spc="-10" dirty="0">
                <a:latin typeface="Arial"/>
                <a:cs typeface="Arial"/>
              </a:rPr>
              <a:t>employment.  </a:t>
            </a:r>
            <a:r>
              <a:rPr sz="1400" i="1" spc="-5" dirty="0">
                <a:latin typeface="Arial"/>
                <a:cs typeface="Arial"/>
              </a:rPr>
              <a:t>So the reason </a:t>
            </a:r>
            <a:r>
              <a:rPr sz="1400" i="1" spc="-10" dirty="0">
                <a:latin typeface="Arial"/>
                <a:cs typeface="Arial"/>
              </a:rPr>
              <a:t>why </a:t>
            </a:r>
            <a:r>
              <a:rPr sz="1400" i="1" spc="-5" dirty="0">
                <a:latin typeface="Arial"/>
                <a:cs typeface="Arial"/>
              </a:rPr>
              <a:t>Bistro Gallery was </a:t>
            </a:r>
            <a:r>
              <a:rPr sz="1400" i="1" spc="-10" dirty="0">
                <a:latin typeface="Arial"/>
                <a:cs typeface="Arial"/>
              </a:rPr>
              <a:t>set </a:t>
            </a:r>
            <a:r>
              <a:rPr sz="1400" i="1" spc="-5" dirty="0">
                <a:latin typeface="Arial"/>
                <a:cs typeface="Arial"/>
              </a:rPr>
              <a:t>up </a:t>
            </a:r>
            <a:r>
              <a:rPr sz="1400" i="1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twofold.  One for </a:t>
            </a:r>
            <a:r>
              <a:rPr sz="1400" i="1" spc="-10" dirty="0">
                <a:latin typeface="Arial"/>
                <a:cs typeface="Arial"/>
              </a:rPr>
              <a:t>progression </a:t>
            </a:r>
            <a:r>
              <a:rPr sz="1400" i="1" spc="-5" dirty="0">
                <a:latin typeface="Arial"/>
                <a:cs typeface="Arial"/>
              </a:rPr>
              <a:t>and two the </a:t>
            </a:r>
            <a:r>
              <a:rPr sz="1400" i="1" spc="-10" dirty="0">
                <a:latin typeface="Arial"/>
                <a:cs typeface="Arial"/>
              </a:rPr>
              <a:t>idea </a:t>
            </a:r>
            <a:r>
              <a:rPr sz="1400" i="1" spc="-5" dirty="0">
                <a:latin typeface="Arial"/>
                <a:cs typeface="Arial"/>
              </a:rPr>
              <a:t>was that the social  enterprise will </a:t>
            </a:r>
            <a:r>
              <a:rPr sz="1400" i="1" spc="-10" dirty="0">
                <a:latin typeface="Arial"/>
                <a:cs typeface="Arial"/>
              </a:rPr>
              <a:t>support </a:t>
            </a:r>
            <a:r>
              <a:rPr sz="1400" i="1" dirty="0">
                <a:latin typeface="Arial"/>
                <a:cs typeface="Arial"/>
              </a:rPr>
              <a:t>the </a:t>
            </a:r>
            <a:r>
              <a:rPr sz="1400" i="1" spc="-5" dirty="0">
                <a:latin typeface="Arial"/>
                <a:cs typeface="Arial"/>
              </a:rPr>
              <a:t>charity </a:t>
            </a:r>
            <a:r>
              <a:rPr sz="1400" i="1" dirty="0">
                <a:latin typeface="Arial"/>
                <a:cs typeface="Arial"/>
              </a:rPr>
              <a:t>so </a:t>
            </a:r>
            <a:r>
              <a:rPr sz="1400" i="1" spc="-5" dirty="0">
                <a:latin typeface="Arial"/>
                <a:cs typeface="Arial"/>
              </a:rPr>
              <a:t>any </a:t>
            </a:r>
            <a:r>
              <a:rPr sz="1400" i="1" spc="-10" dirty="0">
                <a:latin typeface="Arial"/>
                <a:cs typeface="Arial"/>
              </a:rPr>
              <a:t>profit </a:t>
            </a:r>
            <a:r>
              <a:rPr sz="1400" i="1" spc="-5" dirty="0">
                <a:latin typeface="Arial"/>
                <a:cs typeface="Arial"/>
              </a:rPr>
              <a:t>from the  social </a:t>
            </a:r>
            <a:r>
              <a:rPr sz="1400" i="1" spc="-10" dirty="0">
                <a:latin typeface="Arial"/>
                <a:cs typeface="Arial"/>
              </a:rPr>
              <a:t>enterprise will </a:t>
            </a:r>
            <a:r>
              <a:rPr sz="1400" i="1" spc="-5" dirty="0">
                <a:latin typeface="Arial"/>
                <a:cs typeface="Arial"/>
              </a:rPr>
              <a:t>go back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the charity…I think </a:t>
            </a:r>
            <a:r>
              <a:rPr sz="1400" i="1" spc="-10" dirty="0">
                <a:latin typeface="Arial"/>
                <a:cs typeface="Arial"/>
              </a:rPr>
              <a:t>we  won’t </a:t>
            </a:r>
            <a:r>
              <a:rPr sz="1400" i="1" spc="-5" dirty="0">
                <a:latin typeface="Arial"/>
                <a:cs typeface="Arial"/>
              </a:rPr>
              <a:t>be </a:t>
            </a:r>
            <a:r>
              <a:rPr sz="1400" i="1" spc="-10" dirty="0">
                <a:latin typeface="Arial"/>
                <a:cs typeface="Arial"/>
              </a:rPr>
              <a:t>sustainable </a:t>
            </a:r>
            <a:r>
              <a:rPr sz="1400" i="1" spc="-5" dirty="0">
                <a:latin typeface="Arial"/>
                <a:cs typeface="Arial"/>
              </a:rPr>
              <a:t>and </a:t>
            </a:r>
            <a:r>
              <a:rPr sz="1400" i="1" dirty="0">
                <a:latin typeface="Arial"/>
                <a:cs typeface="Arial"/>
              </a:rPr>
              <a:t>we </a:t>
            </a:r>
            <a:r>
              <a:rPr sz="1400" i="1" spc="-5" dirty="0">
                <a:latin typeface="Arial"/>
                <a:cs typeface="Arial"/>
              </a:rPr>
              <a:t>are not going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be </a:t>
            </a:r>
            <a:r>
              <a:rPr sz="1400" i="1" spc="-10" dirty="0">
                <a:latin typeface="Arial"/>
                <a:cs typeface="Arial"/>
              </a:rPr>
              <a:t>totally  </a:t>
            </a:r>
            <a:r>
              <a:rPr sz="1400" i="1" spc="-5" dirty="0">
                <a:latin typeface="Arial"/>
                <a:cs typeface="Arial"/>
              </a:rPr>
              <a:t>away from funding. </a:t>
            </a:r>
            <a:r>
              <a:rPr sz="1400" i="1" spc="-10" dirty="0">
                <a:latin typeface="Arial"/>
                <a:cs typeface="Arial"/>
              </a:rPr>
              <a:t>The reality </a:t>
            </a:r>
            <a:r>
              <a:rPr sz="1400" i="1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we </a:t>
            </a:r>
            <a:r>
              <a:rPr sz="1400" i="1" spc="-10" dirty="0">
                <a:latin typeface="Arial"/>
                <a:cs typeface="Arial"/>
              </a:rPr>
              <a:t>have staff </a:t>
            </a:r>
            <a:r>
              <a:rPr sz="1400" i="1" spc="-5" dirty="0">
                <a:latin typeface="Arial"/>
                <a:cs typeface="Arial"/>
              </a:rPr>
              <a:t>and </a:t>
            </a:r>
            <a:r>
              <a:rPr sz="1400" i="1" spc="-15" dirty="0">
                <a:latin typeface="Arial"/>
                <a:cs typeface="Arial"/>
              </a:rPr>
              <a:t>that’s  </a:t>
            </a:r>
            <a:r>
              <a:rPr sz="1400" i="1" dirty="0">
                <a:latin typeface="Arial"/>
                <a:cs typeface="Arial"/>
              </a:rPr>
              <a:t>a lot </a:t>
            </a:r>
            <a:r>
              <a:rPr sz="1400" i="1" spc="-5" dirty="0">
                <a:latin typeface="Arial"/>
                <a:cs typeface="Arial"/>
              </a:rPr>
              <a:t>with </a:t>
            </a:r>
            <a:r>
              <a:rPr sz="1400" i="1" dirty="0">
                <a:latin typeface="Arial"/>
                <a:cs typeface="Arial"/>
              </a:rPr>
              <a:t>the training </a:t>
            </a:r>
            <a:r>
              <a:rPr sz="1400" i="1" spc="-5" dirty="0">
                <a:latin typeface="Arial"/>
                <a:cs typeface="Arial"/>
              </a:rPr>
              <a:t>programme” </a:t>
            </a:r>
            <a:r>
              <a:rPr sz="1400" i="1" dirty="0">
                <a:latin typeface="Arial"/>
                <a:cs typeface="Arial"/>
              </a:rPr>
              <a:t>(Bistro</a:t>
            </a:r>
            <a:r>
              <a:rPr sz="1400" i="1" spc="-17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Gallery)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46989" y="3954271"/>
            <a:ext cx="3959860" cy="2373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“Actually </a:t>
            </a:r>
            <a:r>
              <a:rPr sz="1400" i="1" spc="-10" dirty="0">
                <a:latin typeface="Arial"/>
                <a:cs typeface="Arial"/>
              </a:rPr>
              <a:t>as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true social </a:t>
            </a:r>
            <a:r>
              <a:rPr sz="1400" i="1" spc="-10" dirty="0">
                <a:latin typeface="Arial"/>
                <a:cs typeface="Arial"/>
              </a:rPr>
              <a:t>enterprise, </a:t>
            </a:r>
            <a:r>
              <a:rPr sz="1400" i="1" spc="-5" dirty="0">
                <a:latin typeface="Arial"/>
                <a:cs typeface="Arial"/>
              </a:rPr>
              <a:t>the name </a:t>
            </a:r>
            <a:r>
              <a:rPr sz="1400" i="1" spc="-15" dirty="0">
                <a:latin typeface="Arial"/>
                <a:cs typeface="Arial"/>
              </a:rPr>
              <a:t>is  </a:t>
            </a:r>
            <a:r>
              <a:rPr sz="1400" i="1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the title, </a:t>
            </a:r>
            <a:r>
              <a:rPr sz="1400" i="1" spc="-10" dirty="0">
                <a:latin typeface="Arial"/>
                <a:cs typeface="Arial"/>
              </a:rPr>
              <a:t>enterprise. </a:t>
            </a:r>
            <a:r>
              <a:rPr sz="1400" i="1" spc="-5" dirty="0">
                <a:latin typeface="Arial"/>
                <a:cs typeface="Arial"/>
              </a:rPr>
              <a:t>It trades, </a:t>
            </a:r>
            <a:r>
              <a:rPr sz="1400" i="1" spc="-10" dirty="0">
                <a:latin typeface="Arial"/>
                <a:cs typeface="Arial"/>
              </a:rPr>
              <a:t>generates </a:t>
            </a:r>
            <a:r>
              <a:rPr sz="1400" i="1" spc="-5" dirty="0">
                <a:latin typeface="Arial"/>
                <a:cs typeface="Arial"/>
              </a:rPr>
              <a:t>profit,  reinvests profit </a:t>
            </a:r>
            <a:r>
              <a:rPr sz="1400" i="1" spc="-10" dirty="0">
                <a:latin typeface="Arial"/>
                <a:cs typeface="Arial"/>
              </a:rPr>
              <a:t>back </a:t>
            </a:r>
            <a:r>
              <a:rPr sz="1400" i="1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the social objectives. </a:t>
            </a:r>
            <a:r>
              <a:rPr sz="1400" i="1" spc="-10" dirty="0">
                <a:latin typeface="Arial"/>
                <a:cs typeface="Arial"/>
              </a:rPr>
              <a:t>That  </a:t>
            </a:r>
            <a:r>
              <a:rPr sz="1400" i="1" dirty="0">
                <a:latin typeface="Arial"/>
                <a:cs typeface="Arial"/>
              </a:rPr>
              <a:t>is a </a:t>
            </a:r>
            <a:r>
              <a:rPr sz="1400" i="1" spc="-5" dirty="0">
                <a:latin typeface="Arial"/>
                <a:cs typeface="Arial"/>
              </a:rPr>
              <a:t>true social </a:t>
            </a:r>
            <a:r>
              <a:rPr sz="1400" i="1" spc="-10" dirty="0">
                <a:latin typeface="Arial"/>
                <a:cs typeface="Arial"/>
              </a:rPr>
              <a:t>enterprise.</a:t>
            </a: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It’s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not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trading arm </a:t>
            </a:r>
            <a:r>
              <a:rPr sz="1400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in </a:t>
            </a:r>
            <a:r>
              <a:rPr sz="1400" i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the </a:t>
            </a:r>
            <a:r>
              <a:rPr sz="1400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charity.</a:t>
            </a:r>
            <a:r>
              <a:rPr sz="1400" i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It </a:t>
            </a:r>
            <a:r>
              <a:rPr sz="1400" i="1" spc="-10" dirty="0">
                <a:latin typeface="Arial"/>
                <a:cs typeface="Arial"/>
              </a:rPr>
              <a:t>just </a:t>
            </a:r>
            <a:r>
              <a:rPr sz="1400" i="1" spc="-5" dirty="0">
                <a:latin typeface="Arial"/>
                <a:cs typeface="Arial"/>
              </a:rPr>
              <a:t>happens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fit into that but </a:t>
            </a:r>
            <a:r>
              <a:rPr sz="1400" i="1" spc="-15" dirty="0">
                <a:latin typeface="Arial"/>
                <a:cs typeface="Arial"/>
              </a:rPr>
              <a:t>not  </a:t>
            </a:r>
            <a:r>
              <a:rPr sz="1400" i="1" spc="-5" dirty="0">
                <a:latin typeface="Arial"/>
                <a:cs typeface="Arial"/>
              </a:rPr>
              <a:t>what </a:t>
            </a:r>
            <a:r>
              <a:rPr sz="1400" i="1" spc="-10" dirty="0">
                <a:latin typeface="Arial"/>
                <a:cs typeface="Arial"/>
              </a:rPr>
              <a:t>it is. </a:t>
            </a:r>
            <a:r>
              <a:rPr sz="1400" i="1" spc="-5" dirty="0">
                <a:latin typeface="Arial"/>
                <a:cs typeface="Arial"/>
              </a:rPr>
              <a:t>As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10" dirty="0">
                <a:latin typeface="Arial"/>
                <a:cs typeface="Arial"/>
              </a:rPr>
              <a:t>told,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it </a:t>
            </a: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is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not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 </a:t>
            </a: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subsidised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business</a:t>
            </a:r>
            <a:r>
              <a:rPr sz="1400" i="1" spc="-5" dirty="0">
                <a:latin typeface="Arial"/>
                <a:cs typeface="Arial"/>
              </a:rPr>
              <a:t>,  which </a:t>
            </a:r>
            <a:r>
              <a:rPr sz="1400" i="1" spc="-10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subsidised by </a:t>
            </a:r>
            <a:r>
              <a:rPr sz="1400" i="1" spc="-10" dirty="0">
                <a:latin typeface="Arial"/>
                <a:cs typeface="Arial"/>
              </a:rPr>
              <a:t>grants, </a:t>
            </a:r>
            <a:r>
              <a:rPr sz="1400" i="1" spc="-15" dirty="0">
                <a:latin typeface="Arial"/>
                <a:cs typeface="Arial"/>
              </a:rPr>
              <a:t>people’s </a:t>
            </a:r>
            <a:r>
              <a:rPr sz="1400" i="1" spc="-10" dirty="0">
                <a:latin typeface="Arial"/>
                <a:cs typeface="Arial"/>
              </a:rPr>
              <a:t>donations. 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10" dirty="0">
                <a:latin typeface="Arial"/>
                <a:cs typeface="Arial"/>
              </a:rPr>
              <a:t>don’t </a:t>
            </a:r>
            <a:r>
              <a:rPr sz="1400" i="1" spc="-5" dirty="0">
                <a:latin typeface="Arial"/>
                <a:cs typeface="Arial"/>
              </a:rPr>
              <a:t>believe </a:t>
            </a:r>
            <a:r>
              <a:rPr sz="1400" i="1" spc="-10" dirty="0">
                <a:latin typeface="Arial"/>
                <a:cs typeface="Arial"/>
              </a:rPr>
              <a:t>any of </a:t>
            </a:r>
            <a:r>
              <a:rPr sz="1400" i="1" spc="-5" dirty="0">
                <a:latin typeface="Arial"/>
                <a:cs typeface="Arial"/>
              </a:rPr>
              <a:t>that. </a:t>
            </a:r>
            <a:r>
              <a:rPr sz="1400" i="1" spc="-10" dirty="0">
                <a:latin typeface="Arial"/>
                <a:cs typeface="Arial"/>
              </a:rPr>
              <a:t>My belief is that </a:t>
            </a:r>
            <a:r>
              <a:rPr sz="1400" i="1" spc="-15" dirty="0">
                <a:latin typeface="Arial"/>
                <a:cs typeface="Arial"/>
              </a:rPr>
              <a:t>it  </a:t>
            </a:r>
            <a:r>
              <a:rPr sz="1400" i="1" spc="-10" dirty="0">
                <a:latin typeface="Arial"/>
                <a:cs typeface="Arial"/>
              </a:rPr>
              <a:t>trades, makes </a:t>
            </a:r>
            <a:r>
              <a:rPr sz="1400" i="1" spc="-5" dirty="0">
                <a:latin typeface="Arial"/>
                <a:cs typeface="Arial"/>
              </a:rPr>
              <a:t>profit, reinvests </a:t>
            </a:r>
            <a:r>
              <a:rPr sz="1400" i="1" spc="-10" dirty="0">
                <a:latin typeface="Arial"/>
                <a:cs typeface="Arial"/>
              </a:rPr>
              <a:t>profit </a:t>
            </a:r>
            <a:r>
              <a:rPr sz="1400" i="1" spc="-5" dirty="0">
                <a:latin typeface="Arial"/>
                <a:cs typeface="Arial"/>
              </a:rPr>
              <a:t>back </a:t>
            </a:r>
            <a:r>
              <a:rPr sz="1400" i="1" spc="-10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the  social objectives…First and foremost, we </a:t>
            </a:r>
            <a:r>
              <a:rPr sz="1400" i="1" spc="-15" dirty="0">
                <a:latin typeface="Arial"/>
                <a:cs typeface="Arial"/>
              </a:rPr>
              <a:t>do  </a:t>
            </a:r>
            <a:r>
              <a:rPr sz="1400" i="1" spc="-5" dirty="0">
                <a:latin typeface="Arial"/>
                <a:cs typeface="Arial"/>
              </a:rPr>
              <a:t>business.” </a:t>
            </a:r>
            <a:r>
              <a:rPr sz="1400" i="1" dirty="0">
                <a:latin typeface="Arial"/>
                <a:cs typeface="Arial"/>
              </a:rPr>
              <a:t>(Security &amp;</a:t>
            </a:r>
            <a:r>
              <a:rPr sz="1400" i="1" spc="-8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Pub)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 A </a:t>
            </a:r>
            <a:r>
              <a:rPr spc="-5" dirty="0"/>
              <a:t>divide in </a:t>
            </a:r>
            <a:r>
              <a:rPr dirty="0"/>
              <a:t>perception </a:t>
            </a:r>
            <a:r>
              <a:rPr spc="-5" dirty="0"/>
              <a:t>of social</a:t>
            </a:r>
            <a:r>
              <a:rPr spc="-80" dirty="0"/>
              <a:t> </a:t>
            </a:r>
            <a:r>
              <a:rPr spc="-5" dirty="0"/>
              <a:t>enterprise</a:t>
            </a:r>
          </a:p>
          <a:p>
            <a:pPr marL="34925" marR="1381125" algn="just">
              <a:lnSpc>
                <a:spcPct val="100000"/>
              </a:lnSpc>
              <a:spcBef>
                <a:spcPts val="1350"/>
              </a:spcBef>
            </a:pPr>
            <a:r>
              <a:rPr sz="1400" b="0" i="1" spc="-10" dirty="0">
                <a:latin typeface="Arial"/>
                <a:cs typeface="Arial"/>
              </a:rPr>
              <a:t>My </a:t>
            </a:r>
            <a:r>
              <a:rPr sz="1400" b="0" i="1" spc="-5" dirty="0">
                <a:latin typeface="Arial"/>
                <a:cs typeface="Arial"/>
              </a:rPr>
              <a:t>view </a:t>
            </a:r>
            <a:r>
              <a:rPr sz="1400" b="0" i="1" spc="-10" dirty="0">
                <a:latin typeface="Arial"/>
                <a:cs typeface="Arial"/>
              </a:rPr>
              <a:t>is </a:t>
            </a:r>
            <a:r>
              <a:rPr sz="1400" b="0" i="1" spc="-5" dirty="0">
                <a:latin typeface="Arial"/>
                <a:cs typeface="Arial"/>
              </a:rPr>
              <a:t>social </a:t>
            </a:r>
            <a:r>
              <a:rPr sz="1400" b="0" i="1" spc="-10" dirty="0">
                <a:latin typeface="Arial"/>
                <a:cs typeface="Arial"/>
              </a:rPr>
              <a:t>enterprise, </a:t>
            </a:r>
            <a:r>
              <a:rPr sz="1400" b="0" i="1" spc="-5" dirty="0">
                <a:latin typeface="Arial"/>
                <a:cs typeface="Arial"/>
              </a:rPr>
              <a:t>two words and  enterprise </a:t>
            </a:r>
            <a:r>
              <a:rPr sz="1400" b="0" i="1" spc="-10" dirty="0">
                <a:latin typeface="Arial"/>
                <a:cs typeface="Arial"/>
              </a:rPr>
              <a:t>is about </a:t>
            </a:r>
            <a:r>
              <a:rPr sz="1400" b="0" i="1" spc="-5" dirty="0">
                <a:latin typeface="Arial"/>
                <a:cs typeface="Arial"/>
              </a:rPr>
              <a:t>business. </a:t>
            </a:r>
            <a:r>
              <a:rPr sz="1400" b="0" i="1" spc="-30" dirty="0">
                <a:latin typeface="Arial"/>
                <a:cs typeface="Arial"/>
              </a:rPr>
              <a:t>You </a:t>
            </a:r>
            <a:r>
              <a:rPr sz="1400" b="0" i="1" spc="-5" dirty="0">
                <a:latin typeface="Arial"/>
                <a:cs typeface="Arial"/>
              </a:rPr>
              <a:t>cannot have  one </a:t>
            </a:r>
            <a:r>
              <a:rPr sz="1400" b="0" i="1" spc="-10" dirty="0">
                <a:latin typeface="Arial"/>
                <a:cs typeface="Arial"/>
              </a:rPr>
              <a:t>without </a:t>
            </a:r>
            <a:r>
              <a:rPr sz="1400" b="0" i="1" spc="-5" dirty="0">
                <a:latin typeface="Arial"/>
                <a:cs typeface="Arial"/>
              </a:rPr>
              <a:t>the </a:t>
            </a:r>
            <a:r>
              <a:rPr sz="1400" b="0" i="1" spc="-15" dirty="0">
                <a:latin typeface="Arial"/>
                <a:cs typeface="Arial"/>
              </a:rPr>
              <a:t>other. </a:t>
            </a:r>
            <a:r>
              <a:rPr sz="1400" b="0" i="1" dirty="0">
                <a:latin typeface="Arial"/>
                <a:cs typeface="Arial"/>
              </a:rPr>
              <a:t>A </a:t>
            </a:r>
            <a:r>
              <a:rPr sz="1400" b="0" i="1" spc="-5" dirty="0">
                <a:latin typeface="Arial"/>
                <a:cs typeface="Arial"/>
              </a:rPr>
              <a:t>social </a:t>
            </a:r>
            <a:r>
              <a:rPr sz="1400" b="0" i="1" spc="-10" dirty="0">
                <a:latin typeface="Arial"/>
                <a:cs typeface="Arial"/>
              </a:rPr>
              <a:t>enterprise doesn’t  </a:t>
            </a:r>
            <a:r>
              <a:rPr sz="1400" b="0" i="1" spc="-5" dirty="0">
                <a:latin typeface="Arial"/>
                <a:cs typeface="Arial"/>
              </a:rPr>
              <a:t>have </a:t>
            </a:r>
            <a:r>
              <a:rPr sz="1400" b="0" i="1" dirty="0">
                <a:latin typeface="Arial"/>
                <a:cs typeface="Arial"/>
              </a:rPr>
              <a:t>a </a:t>
            </a:r>
            <a:r>
              <a:rPr sz="1400" b="0" i="1" spc="-5" dirty="0">
                <a:latin typeface="Arial"/>
                <a:cs typeface="Arial"/>
              </a:rPr>
              <a:t>business </a:t>
            </a:r>
            <a:r>
              <a:rPr sz="1400" b="0" i="1" dirty="0">
                <a:latin typeface="Arial"/>
                <a:cs typeface="Arial"/>
              </a:rPr>
              <a:t>is </a:t>
            </a:r>
            <a:r>
              <a:rPr sz="1400" b="0" i="1" spc="-5" dirty="0">
                <a:latin typeface="Arial"/>
                <a:cs typeface="Arial"/>
              </a:rPr>
              <a:t>not </a:t>
            </a:r>
            <a:r>
              <a:rPr sz="1400" b="0" i="1" dirty="0">
                <a:latin typeface="Arial"/>
                <a:cs typeface="Arial"/>
              </a:rPr>
              <a:t>a </a:t>
            </a:r>
            <a:r>
              <a:rPr sz="1400" b="0" i="1" spc="-5" dirty="0">
                <a:latin typeface="Arial"/>
                <a:cs typeface="Arial"/>
              </a:rPr>
              <a:t>social </a:t>
            </a:r>
            <a:r>
              <a:rPr sz="1400" b="0" i="1" spc="-10" dirty="0">
                <a:latin typeface="Arial"/>
                <a:cs typeface="Arial"/>
              </a:rPr>
              <a:t>enterprise </a:t>
            </a:r>
            <a:r>
              <a:rPr sz="1400" b="0" i="1" dirty="0">
                <a:latin typeface="Arial"/>
                <a:cs typeface="Arial"/>
              </a:rPr>
              <a:t>in </a:t>
            </a:r>
            <a:r>
              <a:rPr sz="1400" b="0" i="1" spc="-20" dirty="0">
                <a:latin typeface="Arial"/>
                <a:cs typeface="Arial"/>
              </a:rPr>
              <a:t>my  view. </a:t>
            </a:r>
            <a:r>
              <a:rPr sz="1400" b="0" i="1" spc="-5" dirty="0">
                <a:latin typeface="Arial"/>
                <a:cs typeface="Arial"/>
              </a:rPr>
              <a:t>It </a:t>
            </a:r>
            <a:r>
              <a:rPr sz="1400" b="0" i="1" spc="-10" dirty="0">
                <a:latin typeface="Arial"/>
                <a:cs typeface="Arial"/>
              </a:rPr>
              <a:t>needs </a:t>
            </a:r>
            <a:r>
              <a:rPr sz="1400" b="0" i="1" spc="-5" dirty="0">
                <a:latin typeface="Arial"/>
                <a:cs typeface="Arial"/>
              </a:rPr>
              <a:t>to have the </a:t>
            </a:r>
            <a:r>
              <a:rPr sz="1400" b="0" i="1" spc="-10" dirty="0">
                <a:latin typeface="Arial"/>
                <a:cs typeface="Arial"/>
              </a:rPr>
              <a:t>enterprise. There </a:t>
            </a:r>
            <a:r>
              <a:rPr sz="1400" b="0" i="1" spc="-5" dirty="0">
                <a:latin typeface="Arial"/>
                <a:cs typeface="Arial"/>
              </a:rPr>
              <a:t>are </a:t>
            </a:r>
            <a:r>
              <a:rPr sz="1400" b="0" i="1" dirty="0">
                <a:latin typeface="Arial"/>
                <a:cs typeface="Arial"/>
              </a:rPr>
              <a:t>a  lot </a:t>
            </a:r>
            <a:r>
              <a:rPr sz="1400" b="0" i="1" spc="-10" dirty="0">
                <a:latin typeface="Arial"/>
                <a:cs typeface="Arial"/>
              </a:rPr>
              <a:t>of organisations </a:t>
            </a:r>
            <a:r>
              <a:rPr sz="1400" b="0" i="1" spc="-5" dirty="0">
                <a:latin typeface="Arial"/>
                <a:cs typeface="Arial"/>
              </a:rPr>
              <a:t>out </a:t>
            </a:r>
            <a:r>
              <a:rPr sz="1400" b="0" i="1" spc="-10" dirty="0">
                <a:latin typeface="Arial"/>
                <a:cs typeface="Arial"/>
              </a:rPr>
              <a:t>there who </a:t>
            </a:r>
            <a:r>
              <a:rPr sz="1400" b="0" i="1" spc="-5" dirty="0">
                <a:latin typeface="Arial"/>
                <a:cs typeface="Arial"/>
              </a:rPr>
              <a:t>call them social  enterprises </a:t>
            </a:r>
            <a:r>
              <a:rPr sz="1400" b="0" i="1" spc="-10" dirty="0">
                <a:latin typeface="Arial"/>
                <a:cs typeface="Arial"/>
              </a:rPr>
              <a:t>but </a:t>
            </a:r>
            <a:r>
              <a:rPr sz="1400" b="0" i="1" spc="-5" dirty="0">
                <a:latin typeface="Arial"/>
                <a:cs typeface="Arial"/>
              </a:rPr>
              <a:t>they are </a:t>
            </a:r>
            <a:r>
              <a:rPr sz="1400" b="0" i="1" spc="-10" dirty="0">
                <a:latin typeface="Arial"/>
                <a:cs typeface="Arial"/>
              </a:rPr>
              <a:t>not because </a:t>
            </a:r>
            <a:r>
              <a:rPr sz="1400" b="0" i="1" spc="-5" dirty="0">
                <a:latin typeface="Arial"/>
                <a:cs typeface="Arial"/>
              </a:rPr>
              <a:t>they </a:t>
            </a:r>
            <a:r>
              <a:rPr sz="1400" b="0" i="1" spc="-10" dirty="0">
                <a:latin typeface="Arial"/>
                <a:cs typeface="Arial"/>
              </a:rPr>
              <a:t>don’t  </a:t>
            </a:r>
            <a:r>
              <a:rPr sz="1400" b="0" i="1" spc="-5" dirty="0">
                <a:latin typeface="Arial"/>
                <a:cs typeface="Arial"/>
              </a:rPr>
              <a:t>have the </a:t>
            </a:r>
            <a:r>
              <a:rPr sz="1400" b="0" i="1" spc="-10" dirty="0">
                <a:latin typeface="Arial"/>
                <a:cs typeface="Arial"/>
              </a:rPr>
              <a:t>enterprise…The </a:t>
            </a:r>
            <a:r>
              <a:rPr sz="1400" b="0" i="1" spc="-5" dirty="0">
                <a:latin typeface="Arial"/>
                <a:cs typeface="Arial"/>
              </a:rPr>
              <a:t>delivery </a:t>
            </a:r>
            <a:r>
              <a:rPr sz="1400" b="0" i="1" spc="-10" dirty="0">
                <a:latin typeface="Arial"/>
                <a:cs typeface="Arial"/>
              </a:rPr>
              <a:t>of </a:t>
            </a:r>
            <a:r>
              <a:rPr sz="1400" b="0" i="1" spc="-5" dirty="0">
                <a:latin typeface="Arial"/>
                <a:cs typeface="Arial"/>
              </a:rPr>
              <a:t>social </a:t>
            </a:r>
            <a:r>
              <a:rPr sz="1400" b="0" i="1" spc="-10" dirty="0">
                <a:latin typeface="Arial"/>
                <a:cs typeface="Arial"/>
              </a:rPr>
              <a:t>goals  </a:t>
            </a:r>
            <a:r>
              <a:rPr sz="1400" b="0" i="1" spc="-5" dirty="0">
                <a:latin typeface="Arial"/>
                <a:cs typeface="Arial"/>
              </a:rPr>
              <a:t>and </a:t>
            </a:r>
            <a:r>
              <a:rPr sz="1400" b="0" i="1" spc="-10" dirty="0">
                <a:latin typeface="Arial"/>
                <a:cs typeface="Arial"/>
              </a:rPr>
              <a:t>objectives is </a:t>
            </a:r>
            <a:r>
              <a:rPr sz="1400" b="0" i="1" spc="-5" dirty="0">
                <a:latin typeface="Arial"/>
                <a:cs typeface="Arial"/>
              </a:rPr>
              <a:t>delivered </a:t>
            </a:r>
            <a:r>
              <a:rPr sz="1400" b="0" i="1" spc="-10" dirty="0">
                <a:latin typeface="Arial"/>
                <a:cs typeface="Arial"/>
              </a:rPr>
              <a:t>higher </a:t>
            </a:r>
            <a:r>
              <a:rPr sz="1400" b="0" i="1" spc="-5" dirty="0">
                <a:latin typeface="Arial"/>
                <a:cs typeface="Arial"/>
              </a:rPr>
              <a:t>up the </a:t>
            </a:r>
            <a:r>
              <a:rPr sz="1400" b="0" i="1" spc="-15" dirty="0">
                <a:latin typeface="Arial"/>
                <a:cs typeface="Arial"/>
              </a:rPr>
              <a:t>ladder.  </a:t>
            </a:r>
            <a:r>
              <a:rPr sz="1400" b="0" i="1" dirty="0">
                <a:latin typeface="Arial"/>
                <a:cs typeface="Arial"/>
              </a:rPr>
              <a:t>(Business</a:t>
            </a:r>
            <a:r>
              <a:rPr sz="1400" b="0" i="1" spc="-40" dirty="0">
                <a:latin typeface="Arial"/>
                <a:cs typeface="Arial"/>
              </a:rPr>
              <a:t> </a:t>
            </a:r>
            <a:r>
              <a:rPr sz="1400" b="0" i="1" dirty="0">
                <a:latin typeface="Arial"/>
                <a:cs typeface="Arial"/>
              </a:rPr>
              <a:t>Park)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Tent and campfire graphic"/>
          <p:cNvSpPr/>
          <p:nvPr/>
        </p:nvSpPr>
        <p:spPr>
          <a:xfrm>
            <a:off x="4786181" y="1458388"/>
            <a:ext cx="3950089" cy="2267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60821" y="1514602"/>
            <a:ext cx="18268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Economic-mission</a:t>
            </a:r>
            <a:endParaRPr sz="16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254" y="3224910"/>
            <a:ext cx="15373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Business Park  Security </a:t>
            </a:r>
            <a:r>
              <a:rPr sz="1800" dirty="0">
                <a:solidFill>
                  <a:srgbClr val="0000FF"/>
                </a:solidFill>
                <a:latin typeface="Arial"/>
                <a:cs typeface="Arial"/>
              </a:rPr>
              <a:t>&amp;</a:t>
            </a:r>
            <a:r>
              <a:rPr sz="1800" spc="-6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Pub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1</a:t>
            </a:r>
          </a:p>
        </p:txBody>
      </p:sp>
      <p:sp>
        <p:nvSpPr>
          <p:cNvPr id="3" name="object 3" descr="Tent and campfire graphic"/>
          <p:cNvSpPr/>
          <p:nvPr/>
        </p:nvSpPr>
        <p:spPr>
          <a:xfrm>
            <a:off x="195032" y="1468838"/>
            <a:ext cx="3803124" cy="2232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25975" y="1017674"/>
            <a:ext cx="5566461" cy="100330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b="1" dirty="0">
                <a:latin typeface="Arial"/>
                <a:cs typeface="Arial"/>
              </a:rPr>
              <a:t>1. A </a:t>
            </a:r>
            <a:r>
              <a:rPr sz="2000" b="1" spc="-5" dirty="0">
                <a:latin typeface="Arial"/>
                <a:cs typeface="Arial"/>
              </a:rPr>
              <a:t>divide in </a:t>
            </a:r>
            <a:r>
              <a:rPr sz="2000" b="1" dirty="0">
                <a:latin typeface="Arial"/>
                <a:cs typeface="Arial"/>
              </a:rPr>
              <a:t>perception </a:t>
            </a:r>
            <a:r>
              <a:rPr sz="2000" b="1" spc="-5" dirty="0">
                <a:latin typeface="Arial"/>
                <a:cs typeface="Arial"/>
              </a:rPr>
              <a:t>of social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enterprise</a:t>
            </a:r>
          </a:p>
          <a:p>
            <a:pPr marL="1494790" marR="2740660" indent="-315595">
              <a:lnSpc>
                <a:spcPct val="100000"/>
              </a:lnSpc>
              <a:spcBef>
                <a:spcPts val="640"/>
              </a:spcBef>
            </a:pP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Social</a:t>
            </a: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-mission  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oriented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3216402"/>
            <a:ext cx="4240530" cy="302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247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Art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 House</a:t>
            </a:r>
            <a:endParaRPr sz="1800">
              <a:latin typeface="Arial"/>
              <a:cs typeface="Arial"/>
            </a:endParaRPr>
          </a:p>
          <a:p>
            <a:pPr marL="752475">
              <a:lnSpc>
                <a:spcPct val="100000"/>
              </a:lnSpc>
            </a:pPr>
            <a:r>
              <a:rPr sz="1800" spc="-5" dirty="0">
                <a:solidFill>
                  <a:srgbClr val="800000"/>
                </a:solidFill>
                <a:latin typeface="Arial"/>
                <a:cs typeface="Arial"/>
              </a:rPr>
              <a:t>Bistro Gallery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65"/>
              </a:spcBef>
            </a:pP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There is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one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in Edinburgh at the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moment.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It’s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all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over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 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news. </a:t>
            </a:r>
            <a:r>
              <a:rPr sz="1300" i="1" spc="-20" dirty="0">
                <a:solidFill>
                  <a:srgbClr val="5F5F5F"/>
                </a:solidFill>
                <a:latin typeface="Arial"/>
                <a:cs typeface="Arial"/>
              </a:rPr>
              <a:t>It’s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fantastic. </a:t>
            </a:r>
            <a:r>
              <a:rPr sz="1300" i="1" spc="-20" dirty="0">
                <a:solidFill>
                  <a:srgbClr val="5F5F5F"/>
                </a:solidFill>
                <a:latin typeface="Arial"/>
                <a:cs typeface="Arial"/>
              </a:rPr>
              <a:t>It’s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best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thing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ever.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When I started 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digging, </a:t>
            </a:r>
            <a:r>
              <a:rPr sz="1300" i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it’s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actually 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commercial business.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They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are  using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an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aspect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of, they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are using homelessness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to 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highlight business because they make donation or 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support to this. When you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look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at the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actual percentages,  </a:t>
            </a:r>
            <a:r>
              <a:rPr sz="1300" i="1" spc="-20" dirty="0">
                <a:solidFill>
                  <a:srgbClr val="5F5F5F"/>
                </a:solidFill>
                <a:latin typeface="Arial"/>
                <a:cs typeface="Arial"/>
              </a:rPr>
              <a:t>it’s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 tiny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percentage. </a:t>
            </a:r>
            <a:r>
              <a:rPr sz="1300" i="1" spc="-5" dirty="0">
                <a:latin typeface="Arial"/>
                <a:cs typeface="Arial"/>
              </a:rPr>
              <a:t>(Art</a:t>
            </a:r>
            <a:r>
              <a:rPr sz="1300" i="1" spc="150" dirty="0">
                <a:latin typeface="Arial"/>
                <a:cs typeface="Arial"/>
              </a:rPr>
              <a:t> </a:t>
            </a:r>
            <a:r>
              <a:rPr sz="1300" i="1" spc="-5" dirty="0">
                <a:latin typeface="Arial"/>
                <a:cs typeface="Arial"/>
              </a:rPr>
              <a:t>House)</a:t>
            </a:r>
            <a:endParaRPr sz="1300">
              <a:latin typeface="Arial"/>
              <a:cs typeface="Arial"/>
            </a:endParaRPr>
          </a:p>
          <a:p>
            <a:pPr marL="12700" marR="130175">
              <a:lnSpc>
                <a:spcPct val="100000"/>
              </a:lnSpc>
              <a:spcBef>
                <a:spcPts val="5"/>
              </a:spcBef>
            </a:pP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As a social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enterprise,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Social Bite</a:t>
            </a:r>
            <a:r>
              <a:rPr sz="1300" i="1" u="sng" spc="-5" dirty="0">
                <a:solidFill>
                  <a:srgbClr val="5F5F5F"/>
                </a:solidFill>
                <a:uFill>
                  <a:solidFill>
                    <a:srgbClr val="5F5F5F"/>
                  </a:solidFill>
                </a:uFill>
                <a:latin typeface="Arial"/>
                <a:cs typeface="Arial"/>
              </a:rPr>
              <a:t>,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5F5F5F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5" dirty="0">
                <a:solidFill>
                  <a:srgbClr val="FF0000"/>
                </a:solidFill>
                <a:uFill>
                  <a:solidFill>
                    <a:srgbClr val="5F5F5F"/>
                  </a:solidFill>
                </a:uFill>
                <a:latin typeface="Arial"/>
                <a:cs typeface="Arial"/>
              </a:rPr>
              <a:t>that’s 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5F5F5F"/>
                  </a:solidFill>
                </a:uFill>
                <a:latin typeface="Arial"/>
                <a:cs typeface="Arial"/>
              </a:rPr>
              <a:t>so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5F5F5F"/>
                  </a:solidFill>
                </a:uFill>
                <a:latin typeface="Arial"/>
                <a:cs typeface="Arial"/>
              </a:rPr>
              <a:t>commercial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.  Certainly been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there at his talk, because I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just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thought  the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majority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of his staff. There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was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small minority are  actually homeless. And the rest are absolute  professional. </a:t>
            </a:r>
            <a:r>
              <a:rPr sz="1300" i="1" spc="-5" dirty="0">
                <a:latin typeface="Arial"/>
                <a:cs typeface="Arial"/>
              </a:rPr>
              <a:t>(Bistro</a:t>
            </a:r>
            <a:r>
              <a:rPr sz="1300" i="1" spc="75" dirty="0">
                <a:latin typeface="Arial"/>
                <a:cs typeface="Arial"/>
              </a:rPr>
              <a:t> </a:t>
            </a:r>
            <a:r>
              <a:rPr sz="1300" i="1" spc="-10" dirty="0">
                <a:latin typeface="Arial"/>
                <a:cs typeface="Arial"/>
              </a:rPr>
              <a:t>Gallery)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 descr="Tent and campfire graphic"/>
          <p:cNvSpPr/>
          <p:nvPr/>
        </p:nvSpPr>
        <p:spPr>
          <a:xfrm>
            <a:off x="4786181" y="1447983"/>
            <a:ext cx="3950089" cy="21318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60821" y="1503679"/>
            <a:ext cx="18268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4350" marR="5080" indent="-50228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1E4648"/>
                </a:solidFill>
                <a:latin typeface="Arial"/>
                <a:cs typeface="Arial"/>
              </a:rPr>
              <a:t>Economic-mission  </a:t>
            </a:r>
            <a:r>
              <a:rPr sz="1600" b="1" spc="-5" dirty="0">
                <a:solidFill>
                  <a:srgbClr val="1E4648"/>
                </a:solidFill>
                <a:latin typeface="Arial"/>
                <a:cs typeface="Arial"/>
              </a:rPr>
              <a:t>oriented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21529" y="3110865"/>
            <a:ext cx="4445635" cy="315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22170" marR="80391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Business Park  Security </a:t>
            </a:r>
            <a:r>
              <a:rPr sz="1800" dirty="0">
                <a:solidFill>
                  <a:srgbClr val="0000FF"/>
                </a:solidFill>
                <a:latin typeface="Arial"/>
                <a:cs typeface="Arial"/>
              </a:rPr>
              <a:t>&amp;</a:t>
            </a:r>
            <a:r>
              <a:rPr sz="1800" spc="-6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FF"/>
                </a:solidFill>
                <a:latin typeface="Arial"/>
                <a:cs typeface="Arial"/>
              </a:rPr>
              <a:t>Pub</a:t>
            </a:r>
            <a:endParaRPr sz="18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45"/>
              </a:spcBef>
            </a:pP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However,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I’m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reluctant to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call myself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as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 social enterprise  because of the perception that the social enterprise sector  has…So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we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are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moving away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from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that and I’m trying to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go  back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to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the idea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of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thinking ourselves as a community  business. Because we believe being a social enterprise is  running the risk of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damaging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our brand…Social enterprise in  general, unless our clients are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very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well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informed, some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say  them 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 sector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amateur, 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not opt to </a:t>
            </a:r>
            <a:r>
              <a:rPr sz="13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the </a:t>
            </a:r>
            <a:r>
              <a:rPr sz="13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job, not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business </a:t>
            </a:r>
            <a:r>
              <a:rPr sz="1300" i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3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focused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. </a:t>
            </a:r>
            <a:r>
              <a:rPr sz="1200" i="1" dirty="0">
                <a:solidFill>
                  <a:srgbClr val="5F5F5F"/>
                </a:solidFill>
                <a:latin typeface="Arial"/>
                <a:cs typeface="Arial"/>
              </a:rPr>
              <a:t>(Business </a:t>
            </a:r>
            <a:r>
              <a:rPr sz="1200" i="1" spc="-5" dirty="0">
                <a:solidFill>
                  <a:srgbClr val="5F5F5F"/>
                </a:solidFill>
                <a:latin typeface="Arial"/>
                <a:cs typeface="Arial"/>
              </a:rPr>
              <a:t>Park).</a:t>
            </a:r>
            <a:endParaRPr sz="12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We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don’t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concentrate on it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too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much.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We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do want to think 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that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we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are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the only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SE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in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the private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security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industry. 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That’s fine. Apart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from that,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I don’t think people </a:t>
            </a:r>
            <a:r>
              <a:rPr sz="1300" i="1" dirty="0">
                <a:solidFill>
                  <a:srgbClr val="5F5F5F"/>
                </a:solidFill>
                <a:latin typeface="Arial"/>
                <a:cs typeface="Arial"/>
              </a:rPr>
              <a:t>come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and  visit us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because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of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what </a:t>
            </a:r>
            <a:r>
              <a:rPr sz="1300" i="1" spc="-15" dirty="0">
                <a:solidFill>
                  <a:srgbClr val="5F5F5F"/>
                </a:solidFill>
                <a:latin typeface="Arial"/>
                <a:cs typeface="Arial"/>
              </a:rPr>
              <a:t>we </a:t>
            </a:r>
            <a:r>
              <a:rPr sz="1300" i="1" spc="-10" dirty="0">
                <a:solidFill>
                  <a:srgbClr val="5F5F5F"/>
                </a:solidFill>
                <a:latin typeface="Arial"/>
                <a:cs typeface="Arial"/>
              </a:rPr>
              <a:t>did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(Security &amp;</a:t>
            </a:r>
            <a:r>
              <a:rPr sz="1300" i="1" spc="18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i="1" spc="-5" dirty="0">
                <a:solidFill>
                  <a:srgbClr val="5F5F5F"/>
                </a:solidFill>
                <a:latin typeface="Arial"/>
                <a:cs typeface="Arial"/>
              </a:rPr>
              <a:t>Pub).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08340" y="6484238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" dirty="0">
                <a:latin typeface="Arial"/>
                <a:cs typeface="Arial"/>
              </a:rPr>
              <a:t>13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3890" y="1231849"/>
            <a:ext cx="49593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2. A </a:t>
            </a:r>
            <a:r>
              <a:rPr sz="2000" b="1" spc="-5" dirty="0">
                <a:latin typeface="Arial"/>
                <a:cs typeface="Arial"/>
              </a:rPr>
              <a:t>divide in </a:t>
            </a:r>
            <a:r>
              <a:rPr sz="2000" b="1" dirty="0">
                <a:latin typeface="Arial"/>
                <a:cs typeface="Arial"/>
              </a:rPr>
              <a:t>understanding of</a:t>
            </a:r>
            <a:r>
              <a:rPr sz="2000" b="1" spc="-2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resilience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36014" y="1611630"/>
            <a:ext cx="7373620" cy="1385570"/>
          </a:xfrm>
          <a:prstGeom prst="rect">
            <a:avLst/>
          </a:prstGeom>
          <a:ln w="38100">
            <a:solidFill>
              <a:srgbClr val="FAAEC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 marR="81280" algn="just">
              <a:lnSpc>
                <a:spcPct val="100000"/>
              </a:lnSpc>
              <a:spcBef>
                <a:spcPts val="315"/>
              </a:spcBef>
            </a:pPr>
            <a:r>
              <a:rPr sz="1400" dirty="0">
                <a:latin typeface="Arial"/>
                <a:cs typeface="Arial"/>
              </a:rPr>
              <a:t>It </a:t>
            </a:r>
            <a:r>
              <a:rPr sz="1400" spc="-10" dirty="0">
                <a:latin typeface="Arial"/>
                <a:cs typeface="Arial"/>
              </a:rPr>
              <a:t>needs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be </a:t>
            </a:r>
            <a:r>
              <a:rPr sz="1400" spc="-10" dirty="0">
                <a:latin typeface="Arial"/>
                <a:cs typeface="Arial"/>
              </a:rPr>
              <a:t>people </a:t>
            </a:r>
            <a:r>
              <a:rPr sz="1400" spc="-5" dirty="0">
                <a:latin typeface="Arial"/>
                <a:cs typeface="Arial"/>
              </a:rPr>
              <a:t>resilient. </a:t>
            </a:r>
            <a:r>
              <a:rPr sz="1400" spc="-10" dirty="0">
                <a:latin typeface="Arial"/>
                <a:cs typeface="Arial"/>
              </a:rPr>
              <a:t>The </a:t>
            </a:r>
            <a:r>
              <a:rPr sz="1400" spc="-5" dirty="0">
                <a:latin typeface="Arial"/>
                <a:cs typeface="Arial"/>
              </a:rPr>
              <a:t>whole </a:t>
            </a:r>
            <a:r>
              <a:rPr sz="1400" spc="-10" dirty="0">
                <a:latin typeface="Arial"/>
                <a:cs typeface="Arial"/>
              </a:rPr>
              <a:t>thing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10" dirty="0">
                <a:latin typeface="Arial"/>
                <a:cs typeface="Arial"/>
              </a:rPr>
              <a:t>me about </a:t>
            </a:r>
            <a:r>
              <a:rPr sz="1400" spc="-5" dirty="0">
                <a:latin typeface="Arial"/>
                <a:cs typeface="Arial"/>
              </a:rPr>
              <a:t>resilience </a:t>
            </a:r>
            <a:r>
              <a:rPr sz="1400" spc="-10" dirty="0">
                <a:latin typeface="Arial"/>
                <a:cs typeface="Arial"/>
              </a:rPr>
              <a:t>is that </a:t>
            </a:r>
            <a:r>
              <a:rPr sz="1400" dirty="0">
                <a:latin typeface="Arial"/>
                <a:cs typeface="Arial"/>
              </a:rPr>
              <a:t>it </a:t>
            </a:r>
            <a:r>
              <a:rPr sz="1400" spc="-10" dirty="0">
                <a:latin typeface="Arial"/>
                <a:cs typeface="Arial"/>
              </a:rPr>
              <a:t>needs </a:t>
            </a:r>
            <a:r>
              <a:rPr sz="1400" spc="-5" dirty="0">
                <a:latin typeface="Arial"/>
                <a:cs typeface="Arial"/>
              </a:rPr>
              <a:t>to be  self-sustainable with the </a:t>
            </a:r>
            <a:r>
              <a:rPr sz="1400" spc="-10" dirty="0">
                <a:latin typeface="Arial"/>
                <a:cs typeface="Arial"/>
              </a:rPr>
              <a:t>opportunity </a:t>
            </a:r>
            <a:r>
              <a:rPr sz="1400" spc="-5" dirty="0">
                <a:latin typeface="Arial"/>
                <a:cs typeface="Arial"/>
              </a:rPr>
              <a:t>to </a:t>
            </a:r>
            <a:r>
              <a:rPr sz="1400" spc="-25" dirty="0">
                <a:latin typeface="Arial"/>
                <a:cs typeface="Arial"/>
              </a:rPr>
              <a:t>grow, </a:t>
            </a:r>
            <a:r>
              <a:rPr sz="1400" spc="-5" dirty="0">
                <a:latin typeface="Arial"/>
                <a:cs typeface="Arial"/>
              </a:rPr>
              <a:t>with </a:t>
            </a:r>
            <a:r>
              <a:rPr sz="1400" spc="-10" dirty="0">
                <a:latin typeface="Arial"/>
                <a:cs typeface="Arial"/>
              </a:rPr>
              <a:t>progression. </a:t>
            </a:r>
            <a:r>
              <a:rPr sz="1400" spc="-5" dirty="0">
                <a:latin typeface="Arial"/>
                <a:cs typeface="Arial"/>
              </a:rPr>
              <a:t>Because actually </a:t>
            </a:r>
            <a:r>
              <a:rPr sz="1400" spc="-10" dirty="0">
                <a:latin typeface="Arial"/>
                <a:cs typeface="Arial"/>
              </a:rPr>
              <a:t>you </a:t>
            </a:r>
            <a:r>
              <a:rPr sz="1400" spc="-5" dirty="0">
                <a:latin typeface="Arial"/>
                <a:cs typeface="Arial"/>
              </a:rPr>
              <a:t>can’t  just sit there day </a:t>
            </a:r>
            <a:r>
              <a:rPr sz="1400" dirty="0">
                <a:latin typeface="Arial"/>
                <a:cs typeface="Arial"/>
              </a:rPr>
              <a:t>in </a:t>
            </a:r>
            <a:r>
              <a:rPr sz="1400" spc="-5" dirty="0">
                <a:latin typeface="Arial"/>
                <a:cs typeface="Arial"/>
              </a:rPr>
              <a:t>and day out. </a:t>
            </a:r>
            <a:r>
              <a:rPr sz="1400" spc="-10" dirty="0">
                <a:latin typeface="Arial"/>
                <a:cs typeface="Arial"/>
              </a:rPr>
              <a:t>Because </a:t>
            </a:r>
            <a:r>
              <a:rPr sz="1400" spc="-5" dirty="0">
                <a:latin typeface="Arial"/>
                <a:cs typeface="Arial"/>
              </a:rPr>
              <a:t>people change so </a:t>
            </a:r>
            <a:r>
              <a:rPr sz="1400" spc="-10" dirty="0">
                <a:latin typeface="Arial"/>
                <a:cs typeface="Arial"/>
              </a:rPr>
              <a:t>you have </a:t>
            </a:r>
            <a:r>
              <a:rPr sz="1400" spc="-5" dirty="0">
                <a:latin typeface="Arial"/>
                <a:cs typeface="Arial"/>
              </a:rPr>
              <a:t>to </a:t>
            </a:r>
            <a:r>
              <a:rPr sz="1400" spc="-10" dirty="0">
                <a:latin typeface="Arial"/>
                <a:cs typeface="Arial"/>
              </a:rPr>
              <a:t>change. </a:t>
            </a:r>
            <a:r>
              <a:rPr sz="1400" spc="-5" dirty="0">
                <a:latin typeface="Arial"/>
                <a:cs typeface="Arial"/>
              </a:rPr>
              <a:t>But </a:t>
            </a:r>
            <a:r>
              <a:rPr sz="1400" spc="-10" dirty="0">
                <a:latin typeface="Arial"/>
                <a:cs typeface="Arial"/>
              </a:rPr>
              <a:t>you  have </a:t>
            </a:r>
            <a:r>
              <a:rPr sz="1400" spc="-5" dirty="0">
                <a:latin typeface="Arial"/>
                <a:cs typeface="Arial"/>
              </a:rPr>
              <a:t>to listen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them and </a:t>
            </a:r>
            <a:r>
              <a:rPr sz="1400" spc="-10" dirty="0">
                <a:latin typeface="Arial"/>
                <a:cs typeface="Arial"/>
              </a:rPr>
              <a:t>be ahead of </a:t>
            </a:r>
            <a:r>
              <a:rPr sz="1400" spc="-5" dirty="0">
                <a:latin typeface="Arial"/>
                <a:cs typeface="Arial"/>
              </a:rPr>
              <a:t>them. </a:t>
            </a:r>
            <a:r>
              <a:rPr sz="1400" spc="-10" dirty="0">
                <a:latin typeface="Arial"/>
                <a:cs typeface="Arial"/>
              </a:rPr>
              <a:t>It’s an interesting </a:t>
            </a:r>
            <a:r>
              <a:rPr sz="1400" spc="-5" dirty="0">
                <a:latin typeface="Arial"/>
                <a:cs typeface="Arial"/>
              </a:rPr>
              <a:t>sort </a:t>
            </a:r>
            <a:r>
              <a:rPr sz="1400" spc="-10" dirty="0">
                <a:latin typeface="Arial"/>
                <a:cs typeface="Arial"/>
              </a:rPr>
              <a:t>of dilemma. </a:t>
            </a:r>
            <a:r>
              <a:rPr sz="1400" dirty="0">
                <a:latin typeface="Arial"/>
                <a:cs typeface="Arial"/>
              </a:rPr>
              <a:t>It </a:t>
            </a:r>
            <a:r>
              <a:rPr sz="1400" spc="-10" dirty="0">
                <a:latin typeface="Arial"/>
                <a:cs typeface="Arial"/>
              </a:rPr>
              <a:t>needs to  </a:t>
            </a:r>
            <a:r>
              <a:rPr sz="1400" spc="-5" dirty="0">
                <a:latin typeface="Arial"/>
                <a:cs typeface="Arial"/>
              </a:rPr>
              <a:t>be resilient </a:t>
            </a:r>
            <a:r>
              <a:rPr sz="1400" dirty="0">
                <a:latin typeface="Arial"/>
                <a:cs typeface="Arial"/>
              </a:rPr>
              <a:t>in </a:t>
            </a:r>
            <a:r>
              <a:rPr sz="1400" spc="-10" dirty="0">
                <a:latin typeface="Arial"/>
                <a:cs typeface="Arial"/>
              </a:rPr>
              <a:t>these people </a:t>
            </a:r>
            <a:r>
              <a:rPr sz="1400" spc="-5" dirty="0">
                <a:latin typeface="Arial"/>
                <a:cs typeface="Arial"/>
              </a:rPr>
              <a:t>and </a:t>
            </a:r>
            <a:r>
              <a:rPr sz="1400" spc="-10" dirty="0">
                <a:latin typeface="Arial"/>
                <a:cs typeface="Arial"/>
              </a:rPr>
              <a:t>it needs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be </a:t>
            </a:r>
            <a:r>
              <a:rPr sz="1400" spc="-10" dirty="0">
                <a:latin typeface="Arial"/>
                <a:cs typeface="Arial"/>
              </a:rPr>
              <a:t>resilient </a:t>
            </a:r>
            <a:r>
              <a:rPr sz="1400" dirty="0">
                <a:latin typeface="Arial"/>
                <a:cs typeface="Arial"/>
              </a:rPr>
              <a:t>in </a:t>
            </a:r>
            <a:r>
              <a:rPr sz="1400" spc="-5" dirty="0">
                <a:latin typeface="Arial"/>
                <a:cs typeface="Arial"/>
              </a:rPr>
              <a:t>its </a:t>
            </a:r>
            <a:r>
              <a:rPr sz="1400" spc="-10" dirty="0">
                <a:latin typeface="Arial"/>
                <a:cs typeface="Arial"/>
              </a:rPr>
              <a:t>own </a:t>
            </a:r>
            <a:r>
              <a:rPr sz="1400" spc="-5" dirty="0">
                <a:latin typeface="Arial"/>
                <a:cs typeface="Arial"/>
              </a:rPr>
              <a:t>financial </a:t>
            </a:r>
            <a:r>
              <a:rPr sz="1400" spc="-10" dirty="0">
                <a:latin typeface="Arial"/>
                <a:cs typeface="Arial"/>
              </a:rPr>
              <a:t>controls. </a:t>
            </a:r>
            <a:r>
              <a:rPr sz="1400" spc="-5" dirty="0">
                <a:latin typeface="Arial"/>
                <a:cs typeface="Arial"/>
              </a:rPr>
              <a:t>(Art  House)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5157" y="3147822"/>
            <a:ext cx="7355205" cy="160020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90805" marR="81915" algn="just">
              <a:lnSpc>
                <a:spcPct val="100000"/>
              </a:lnSpc>
              <a:spcBef>
                <a:spcPts val="309"/>
              </a:spcBef>
            </a:pPr>
            <a:r>
              <a:rPr sz="1400" dirty="0">
                <a:latin typeface="Arial"/>
                <a:cs typeface="Arial"/>
              </a:rPr>
              <a:t>I </a:t>
            </a:r>
            <a:r>
              <a:rPr sz="1400" spc="-10" dirty="0">
                <a:latin typeface="Arial"/>
                <a:cs typeface="Arial"/>
              </a:rPr>
              <a:t>think </a:t>
            </a:r>
            <a:r>
              <a:rPr sz="1400" spc="-5" dirty="0">
                <a:latin typeface="Arial"/>
                <a:cs typeface="Arial"/>
              </a:rPr>
              <a:t>one </a:t>
            </a:r>
            <a:r>
              <a:rPr sz="1400" spc="-10" dirty="0">
                <a:latin typeface="Arial"/>
                <a:cs typeface="Arial"/>
              </a:rPr>
              <a:t>of </a:t>
            </a:r>
            <a:r>
              <a:rPr sz="1400" spc="-5" dirty="0">
                <a:latin typeface="Arial"/>
                <a:cs typeface="Arial"/>
              </a:rPr>
              <a:t>the </a:t>
            </a:r>
            <a:r>
              <a:rPr sz="1400" spc="-10" dirty="0">
                <a:latin typeface="Arial"/>
                <a:cs typeface="Arial"/>
              </a:rPr>
              <a:t>very difficult </a:t>
            </a:r>
            <a:r>
              <a:rPr sz="1400" spc="-5" dirty="0">
                <a:latin typeface="Arial"/>
                <a:cs typeface="Arial"/>
              </a:rPr>
              <a:t>things </a:t>
            </a:r>
            <a:r>
              <a:rPr sz="1400" spc="-10" dirty="0">
                <a:latin typeface="Arial"/>
                <a:cs typeface="Arial"/>
              </a:rPr>
              <a:t>at </a:t>
            </a:r>
            <a:r>
              <a:rPr sz="1400" dirty="0">
                <a:latin typeface="Arial"/>
                <a:cs typeface="Arial"/>
              </a:rPr>
              <a:t>the </a:t>
            </a:r>
            <a:r>
              <a:rPr sz="1400" spc="-10" dirty="0">
                <a:latin typeface="Arial"/>
                <a:cs typeface="Arial"/>
              </a:rPr>
              <a:t>very </a:t>
            </a:r>
            <a:r>
              <a:rPr sz="1400" spc="-5" dirty="0">
                <a:latin typeface="Arial"/>
                <a:cs typeface="Arial"/>
              </a:rPr>
              <a:t>beginning </a:t>
            </a:r>
            <a:r>
              <a:rPr sz="1400" spc="-10" dirty="0">
                <a:latin typeface="Arial"/>
                <a:cs typeface="Arial"/>
              </a:rPr>
              <a:t>was that </a:t>
            </a:r>
            <a:r>
              <a:rPr sz="1400" dirty="0">
                <a:latin typeface="Arial"/>
                <a:cs typeface="Arial"/>
              </a:rPr>
              <a:t>I </a:t>
            </a:r>
            <a:r>
              <a:rPr sz="1400" spc="-10" dirty="0">
                <a:latin typeface="Arial"/>
                <a:cs typeface="Arial"/>
              </a:rPr>
              <a:t>have really  </a:t>
            </a:r>
            <a:r>
              <a:rPr sz="1400" spc="-5" dirty="0">
                <a:latin typeface="Arial"/>
                <a:cs typeface="Arial"/>
              </a:rPr>
              <a:t>emphasised the </a:t>
            </a:r>
            <a:r>
              <a:rPr sz="1400" spc="-10" dirty="0">
                <a:latin typeface="Arial"/>
                <a:cs typeface="Arial"/>
              </a:rPr>
              <a:t>training </a:t>
            </a:r>
            <a:r>
              <a:rPr sz="1400" spc="-5" dirty="0">
                <a:latin typeface="Arial"/>
                <a:cs typeface="Arial"/>
              </a:rPr>
              <a:t>part. It </a:t>
            </a:r>
            <a:r>
              <a:rPr sz="1400" spc="-10" dirty="0">
                <a:latin typeface="Arial"/>
                <a:cs typeface="Arial"/>
              </a:rPr>
              <a:t>was </a:t>
            </a:r>
            <a:r>
              <a:rPr sz="1400" dirty="0">
                <a:latin typeface="Arial"/>
                <a:cs typeface="Arial"/>
              </a:rPr>
              <a:t>so </a:t>
            </a:r>
            <a:r>
              <a:rPr sz="1400" spc="-10" dirty="0">
                <a:latin typeface="Arial"/>
                <a:cs typeface="Arial"/>
              </a:rPr>
              <a:t>important, more important than </a:t>
            </a:r>
            <a:r>
              <a:rPr sz="1400" spc="-5" dirty="0">
                <a:latin typeface="Arial"/>
                <a:cs typeface="Arial"/>
              </a:rPr>
              <a:t>the </a:t>
            </a:r>
            <a:r>
              <a:rPr sz="1400" spc="-10" dirty="0">
                <a:latin typeface="Arial"/>
                <a:cs typeface="Arial"/>
              </a:rPr>
              <a:t>income  generation. </a:t>
            </a:r>
            <a:r>
              <a:rPr sz="1400" spc="-5" dirty="0">
                <a:latin typeface="Arial"/>
                <a:cs typeface="Arial"/>
              </a:rPr>
              <a:t>Because </a:t>
            </a:r>
            <a:r>
              <a:rPr sz="1400" dirty="0">
                <a:latin typeface="Arial"/>
                <a:cs typeface="Arial"/>
              </a:rPr>
              <a:t>if </a:t>
            </a:r>
            <a:r>
              <a:rPr sz="1400" spc="-10" dirty="0">
                <a:latin typeface="Arial"/>
                <a:cs typeface="Arial"/>
              </a:rPr>
              <a:t>we </a:t>
            </a:r>
            <a:r>
              <a:rPr sz="1400" spc="-5" dirty="0">
                <a:latin typeface="Arial"/>
                <a:cs typeface="Arial"/>
              </a:rPr>
              <a:t>do not </a:t>
            </a:r>
            <a:r>
              <a:rPr sz="1400" spc="-10" dirty="0">
                <a:latin typeface="Arial"/>
                <a:cs typeface="Arial"/>
              </a:rPr>
              <a:t>have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training </a:t>
            </a:r>
            <a:r>
              <a:rPr sz="1400" spc="-10" dirty="0">
                <a:latin typeface="Arial"/>
                <a:cs typeface="Arial"/>
              </a:rPr>
              <a:t>programme, we have </a:t>
            </a:r>
            <a:r>
              <a:rPr sz="1400" spc="-5" dirty="0">
                <a:latin typeface="Arial"/>
                <a:cs typeface="Arial"/>
              </a:rPr>
              <a:t>nothing…So </a:t>
            </a:r>
            <a:r>
              <a:rPr sz="1400" spc="-10" dirty="0">
                <a:latin typeface="Arial"/>
                <a:cs typeface="Arial"/>
              </a:rPr>
              <a:t>if </a:t>
            </a:r>
            <a:r>
              <a:rPr sz="1400" spc="-20" dirty="0">
                <a:latin typeface="Arial"/>
                <a:cs typeface="Arial"/>
              </a:rPr>
              <a:t>we </a:t>
            </a:r>
            <a:r>
              <a:rPr sz="1400" spc="3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don’t </a:t>
            </a:r>
            <a:r>
              <a:rPr sz="1400" spc="-10" dirty="0">
                <a:latin typeface="Arial"/>
                <a:cs typeface="Arial"/>
              </a:rPr>
              <a:t>have </a:t>
            </a:r>
            <a:r>
              <a:rPr sz="1400" spc="-5" dirty="0">
                <a:latin typeface="Arial"/>
                <a:cs typeface="Arial"/>
              </a:rPr>
              <a:t>that, there </a:t>
            </a:r>
            <a:r>
              <a:rPr sz="1400" spc="-10" dirty="0">
                <a:latin typeface="Arial"/>
                <a:cs typeface="Arial"/>
              </a:rPr>
              <a:t>is no </a:t>
            </a:r>
            <a:r>
              <a:rPr sz="1400" spc="-5" dirty="0">
                <a:latin typeface="Arial"/>
                <a:cs typeface="Arial"/>
              </a:rPr>
              <a:t>more funding… </a:t>
            </a:r>
            <a:r>
              <a:rPr sz="1400" spc="-10" dirty="0">
                <a:latin typeface="Arial"/>
                <a:cs typeface="Arial"/>
              </a:rPr>
              <a:t>We </a:t>
            </a:r>
            <a:r>
              <a:rPr sz="1400" spc="-5" dirty="0">
                <a:latin typeface="Arial"/>
                <a:cs typeface="Arial"/>
              </a:rPr>
              <a:t>are still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commission business and </a:t>
            </a:r>
            <a:r>
              <a:rPr sz="1400" spc="-10" dirty="0">
                <a:latin typeface="Arial"/>
                <a:cs typeface="Arial"/>
              </a:rPr>
              <a:t>we </a:t>
            </a:r>
            <a:r>
              <a:rPr sz="1400" spc="-5" dirty="0">
                <a:latin typeface="Arial"/>
                <a:cs typeface="Arial"/>
              </a:rPr>
              <a:t>still  </a:t>
            </a:r>
            <a:r>
              <a:rPr sz="1400" spc="-10" dirty="0">
                <a:latin typeface="Arial"/>
                <a:cs typeface="Arial"/>
              </a:rPr>
              <a:t>have </a:t>
            </a:r>
            <a:r>
              <a:rPr sz="1400" spc="-5" dirty="0">
                <a:latin typeface="Arial"/>
                <a:cs typeface="Arial"/>
              </a:rPr>
              <a:t>an </a:t>
            </a:r>
            <a:r>
              <a:rPr sz="1400" spc="-10" dirty="0">
                <a:latin typeface="Arial"/>
                <a:cs typeface="Arial"/>
              </a:rPr>
              <a:t>income…I </a:t>
            </a:r>
            <a:r>
              <a:rPr sz="1400" spc="-5" dirty="0">
                <a:latin typeface="Arial"/>
                <a:cs typeface="Arial"/>
              </a:rPr>
              <a:t>can’t </a:t>
            </a:r>
            <a:r>
              <a:rPr sz="1400" spc="-10" dirty="0">
                <a:latin typeface="Arial"/>
                <a:cs typeface="Arial"/>
              </a:rPr>
              <a:t>go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the funder and </a:t>
            </a:r>
            <a:r>
              <a:rPr sz="1400" dirty="0">
                <a:latin typeface="Arial"/>
                <a:cs typeface="Arial"/>
              </a:rPr>
              <a:t>say </a:t>
            </a:r>
            <a:r>
              <a:rPr sz="1400" spc="-5" dirty="0">
                <a:latin typeface="Arial"/>
                <a:cs typeface="Arial"/>
              </a:rPr>
              <a:t>could </a:t>
            </a:r>
            <a:r>
              <a:rPr sz="1400" spc="-10" dirty="0">
                <a:latin typeface="Arial"/>
                <a:cs typeface="Arial"/>
              </a:rPr>
              <a:t>you give </a:t>
            </a:r>
            <a:r>
              <a:rPr sz="1400" spc="-5" dirty="0">
                <a:latin typeface="Arial"/>
                <a:cs typeface="Arial"/>
              </a:rPr>
              <a:t>us that </a:t>
            </a:r>
            <a:r>
              <a:rPr sz="1400" spc="-10" dirty="0">
                <a:latin typeface="Arial"/>
                <a:cs typeface="Arial"/>
              </a:rPr>
              <a:t>money? </a:t>
            </a:r>
            <a:r>
              <a:rPr sz="1400" spc="-5" dirty="0">
                <a:latin typeface="Arial"/>
                <a:cs typeface="Arial"/>
              </a:rPr>
              <a:t>An they  turn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say why you close two </a:t>
            </a:r>
            <a:r>
              <a:rPr sz="1400" spc="-10" dirty="0">
                <a:latin typeface="Arial"/>
                <a:cs typeface="Arial"/>
              </a:rPr>
              <a:t>days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week? </a:t>
            </a:r>
            <a:r>
              <a:rPr sz="1400" spc="-50" dirty="0">
                <a:latin typeface="Arial"/>
                <a:cs typeface="Arial"/>
              </a:rPr>
              <a:t>You </a:t>
            </a:r>
            <a:r>
              <a:rPr sz="1400" spc="-5" dirty="0">
                <a:latin typeface="Arial"/>
                <a:cs typeface="Arial"/>
              </a:rPr>
              <a:t>could make </a:t>
            </a:r>
            <a:r>
              <a:rPr sz="1400" spc="-10" dirty="0">
                <a:latin typeface="Arial"/>
                <a:cs typeface="Arial"/>
              </a:rPr>
              <a:t>that money </a:t>
            </a:r>
            <a:r>
              <a:rPr sz="1400" spc="-5" dirty="0">
                <a:latin typeface="Arial"/>
                <a:cs typeface="Arial"/>
              </a:rPr>
              <a:t>yourself. So </a:t>
            </a:r>
            <a:r>
              <a:rPr sz="1400" spc="-10" dirty="0">
                <a:latin typeface="Arial"/>
                <a:cs typeface="Arial"/>
              </a:rPr>
              <a:t>you  have </a:t>
            </a:r>
            <a:r>
              <a:rPr sz="1400" dirty="0">
                <a:latin typeface="Arial"/>
                <a:cs typeface="Arial"/>
              </a:rPr>
              <a:t>to try it. (Bistro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Gallery)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73351" y="4915915"/>
            <a:ext cx="359029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" marR="14668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Our </a:t>
            </a:r>
            <a:r>
              <a:rPr sz="1400" spc="-5" dirty="0">
                <a:latin typeface="Arial"/>
                <a:cs typeface="Arial"/>
              </a:rPr>
              <a:t>fundamental belief is that </a:t>
            </a:r>
            <a:r>
              <a:rPr sz="1400" spc="-10" dirty="0">
                <a:latin typeface="Arial"/>
                <a:cs typeface="Arial"/>
              </a:rPr>
              <a:t>you </a:t>
            </a:r>
            <a:r>
              <a:rPr sz="1400" spc="-5" dirty="0">
                <a:latin typeface="Arial"/>
                <a:cs typeface="Arial"/>
              </a:rPr>
              <a:t>cannot  do </a:t>
            </a:r>
            <a:r>
              <a:rPr sz="1400" spc="-10" dirty="0">
                <a:latin typeface="Arial"/>
                <a:cs typeface="Arial"/>
              </a:rPr>
              <a:t>what you </a:t>
            </a:r>
            <a:r>
              <a:rPr sz="1400" spc="-5" dirty="0">
                <a:latin typeface="Arial"/>
                <a:cs typeface="Arial"/>
              </a:rPr>
              <a:t>do in </a:t>
            </a:r>
            <a:r>
              <a:rPr sz="1400" dirty="0">
                <a:latin typeface="Arial"/>
                <a:cs typeface="Arial"/>
              </a:rPr>
              <a:t>the </a:t>
            </a:r>
            <a:r>
              <a:rPr sz="1400" spc="-5" dirty="0">
                <a:latin typeface="Arial"/>
                <a:cs typeface="Arial"/>
              </a:rPr>
              <a:t>community unless  </a:t>
            </a:r>
            <a:r>
              <a:rPr sz="1400" spc="-10" dirty="0">
                <a:latin typeface="Arial"/>
                <a:cs typeface="Arial"/>
              </a:rPr>
              <a:t>you have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successful business. </a:t>
            </a:r>
            <a:r>
              <a:rPr sz="1400" dirty="0">
                <a:latin typeface="Arial"/>
                <a:cs typeface="Arial"/>
              </a:rPr>
              <a:t>Without a  </a:t>
            </a:r>
            <a:r>
              <a:rPr sz="1400" spc="-5" dirty="0">
                <a:latin typeface="Arial"/>
                <a:cs typeface="Arial"/>
              </a:rPr>
              <a:t>successful business you </a:t>
            </a:r>
            <a:r>
              <a:rPr sz="1400" dirty="0">
                <a:latin typeface="Arial"/>
                <a:cs typeface="Arial"/>
              </a:rPr>
              <a:t>can’t do that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stuff.  Therefore </a:t>
            </a:r>
            <a:r>
              <a:rPr sz="1400" spc="-10" dirty="0">
                <a:latin typeface="Arial"/>
                <a:cs typeface="Arial"/>
              </a:rPr>
              <a:t>your </a:t>
            </a:r>
            <a:r>
              <a:rPr sz="1400" spc="-5" dirty="0">
                <a:latin typeface="Arial"/>
                <a:cs typeface="Arial"/>
              </a:rPr>
              <a:t>focus has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be on making 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successful business </a:t>
            </a:r>
            <a:r>
              <a:rPr sz="1400" dirty="0">
                <a:latin typeface="Arial"/>
                <a:cs typeface="Arial"/>
              </a:rPr>
              <a:t>(Business</a:t>
            </a:r>
            <a:r>
              <a:rPr sz="1400" spc="-1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Park)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01234" y="4926533"/>
            <a:ext cx="3710304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9695" marR="8128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"/>
                <a:cs typeface="Arial"/>
              </a:rPr>
              <a:t>Resilience is </a:t>
            </a:r>
            <a:r>
              <a:rPr sz="1400" dirty="0">
                <a:latin typeface="Arial"/>
                <a:cs typeface="Arial"/>
              </a:rPr>
              <a:t>how </a:t>
            </a:r>
            <a:r>
              <a:rPr sz="1400" spc="-5" dirty="0">
                <a:latin typeface="Arial"/>
                <a:cs typeface="Arial"/>
              </a:rPr>
              <a:t>business continues </a:t>
            </a:r>
            <a:r>
              <a:rPr sz="1400" dirty="0">
                <a:latin typeface="Arial"/>
                <a:cs typeface="Arial"/>
              </a:rPr>
              <a:t>in front  </a:t>
            </a:r>
            <a:r>
              <a:rPr sz="1400" spc="-5" dirty="0">
                <a:latin typeface="Arial"/>
                <a:cs typeface="Arial"/>
              </a:rPr>
              <a:t>of contingencies. </a:t>
            </a:r>
            <a:r>
              <a:rPr sz="1400" dirty="0">
                <a:latin typeface="Arial"/>
                <a:cs typeface="Arial"/>
              </a:rPr>
              <a:t>So </a:t>
            </a:r>
            <a:r>
              <a:rPr sz="1400" spc="-5" dirty="0">
                <a:latin typeface="Arial"/>
                <a:cs typeface="Arial"/>
              </a:rPr>
              <a:t>continue businesses  </a:t>
            </a:r>
            <a:r>
              <a:rPr sz="1400" spc="-10" dirty="0">
                <a:latin typeface="Arial"/>
                <a:cs typeface="Arial"/>
              </a:rPr>
              <a:t>even </a:t>
            </a:r>
            <a:r>
              <a:rPr sz="1400" spc="-5" dirty="0">
                <a:latin typeface="Arial"/>
                <a:cs typeface="Arial"/>
              </a:rPr>
              <a:t>in </a:t>
            </a:r>
            <a:r>
              <a:rPr sz="1400" dirty="0">
                <a:latin typeface="Arial"/>
                <a:cs typeface="Arial"/>
              </a:rPr>
              <a:t>the </a:t>
            </a:r>
            <a:r>
              <a:rPr sz="1400" spc="-5" dirty="0">
                <a:latin typeface="Arial"/>
                <a:cs typeface="Arial"/>
              </a:rPr>
              <a:t>worst environments. </a:t>
            </a:r>
            <a:r>
              <a:rPr sz="1400" dirty="0">
                <a:latin typeface="Arial"/>
                <a:cs typeface="Arial"/>
              </a:rPr>
              <a:t>And </a:t>
            </a:r>
            <a:r>
              <a:rPr sz="1400" spc="-10" dirty="0">
                <a:latin typeface="Arial"/>
                <a:cs typeface="Arial"/>
              </a:rPr>
              <a:t>have  </a:t>
            </a:r>
            <a:r>
              <a:rPr sz="1400" spc="-5" dirty="0">
                <a:latin typeface="Arial"/>
                <a:cs typeface="Arial"/>
              </a:rPr>
              <a:t>enough money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be able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carry on. </a:t>
            </a:r>
            <a:r>
              <a:rPr sz="1400" dirty="0">
                <a:latin typeface="Arial"/>
                <a:cs typeface="Arial"/>
              </a:rPr>
              <a:t>If  </a:t>
            </a:r>
            <a:r>
              <a:rPr sz="1400" spc="-10" dirty="0">
                <a:latin typeface="Arial"/>
                <a:cs typeface="Arial"/>
              </a:rPr>
              <a:t>everything </a:t>
            </a:r>
            <a:r>
              <a:rPr sz="1400" spc="-5" dirty="0">
                <a:latin typeface="Arial"/>
                <a:cs typeface="Arial"/>
              </a:rPr>
              <a:t>goes wrong, </a:t>
            </a:r>
            <a:r>
              <a:rPr sz="1400" spc="-10" dirty="0">
                <a:latin typeface="Arial"/>
                <a:cs typeface="Arial"/>
              </a:rPr>
              <a:t>what </a:t>
            </a:r>
            <a:r>
              <a:rPr sz="1400" spc="-5" dirty="0">
                <a:latin typeface="Arial"/>
                <a:cs typeface="Arial"/>
              </a:rPr>
              <a:t>do </a:t>
            </a:r>
            <a:r>
              <a:rPr sz="1400" spc="-10" dirty="0">
                <a:latin typeface="Arial"/>
                <a:cs typeface="Arial"/>
              </a:rPr>
              <a:t>we </a:t>
            </a:r>
            <a:r>
              <a:rPr sz="1400" spc="-5" dirty="0">
                <a:latin typeface="Arial"/>
                <a:cs typeface="Arial"/>
              </a:rPr>
              <a:t>do and  how long </a:t>
            </a:r>
            <a:r>
              <a:rPr sz="1400" spc="-10" dirty="0">
                <a:latin typeface="Arial"/>
                <a:cs typeface="Arial"/>
              </a:rPr>
              <a:t>we </a:t>
            </a:r>
            <a:r>
              <a:rPr sz="1400" dirty="0">
                <a:latin typeface="Arial"/>
                <a:cs typeface="Arial"/>
              </a:rPr>
              <a:t>can </a:t>
            </a:r>
            <a:r>
              <a:rPr sz="1400" spc="-10" dirty="0">
                <a:latin typeface="Arial"/>
                <a:cs typeface="Arial"/>
              </a:rPr>
              <a:t>survive? </a:t>
            </a:r>
            <a:r>
              <a:rPr sz="1400" dirty="0">
                <a:latin typeface="Arial"/>
                <a:cs typeface="Arial"/>
              </a:rPr>
              <a:t>(Security &amp;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Pub)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0" name="object 10" descr="Gradient arrow from top to bottom"/>
          <p:cNvGrpSpPr/>
          <p:nvPr/>
        </p:nvGrpSpPr>
        <p:grpSpPr>
          <a:xfrm>
            <a:off x="1127760" y="1594103"/>
            <a:ext cx="386080" cy="4699000"/>
            <a:chOff x="1127760" y="1594103"/>
            <a:chExt cx="386080" cy="4699000"/>
          </a:xfrm>
        </p:grpSpPr>
        <p:sp>
          <p:nvSpPr>
            <p:cNvPr id="11" name="object 11"/>
            <p:cNvSpPr/>
            <p:nvPr/>
          </p:nvSpPr>
          <p:spPr>
            <a:xfrm>
              <a:off x="1142238" y="1608581"/>
              <a:ext cx="356616" cy="466953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42238" y="1608581"/>
              <a:ext cx="356870" cy="4669790"/>
            </a:xfrm>
            <a:custGeom>
              <a:avLst/>
              <a:gdLst/>
              <a:ahLst/>
              <a:cxnLst/>
              <a:rect l="l" t="t" r="r" b="b"/>
              <a:pathLst>
                <a:path w="356869" h="4669790">
                  <a:moveTo>
                    <a:pt x="0" y="178307"/>
                  </a:moveTo>
                  <a:lnTo>
                    <a:pt x="178308" y="0"/>
                  </a:lnTo>
                  <a:lnTo>
                    <a:pt x="356616" y="178307"/>
                  </a:lnTo>
                  <a:lnTo>
                    <a:pt x="267462" y="178307"/>
                  </a:lnTo>
                  <a:lnTo>
                    <a:pt x="267462" y="4491228"/>
                  </a:lnTo>
                  <a:lnTo>
                    <a:pt x="356616" y="4491228"/>
                  </a:lnTo>
                  <a:lnTo>
                    <a:pt x="178308" y="4669535"/>
                  </a:lnTo>
                  <a:lnTo>
                    <a:pt x="0" y="4491228"/>
                  </a:lnTo>
                  <a:lnTo>
                    <a:pt x="89153" y="4491228"/>
                  </a:lnTo>
                  <a:lnTo>
                    <a:pt x="89153" y="178307"/>
                  </a:lnTo>
                  <a:lnTo>
                    <a:pt x="0" y="178307"/>
                  </a:lnTo>
                  <a:close/>
                </a:path>
              </a:pathLst>
            </a:custGeom>
            <a:ln w="28956">
              <a:solidFill>
                <a:srgbClr val="FAAE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42138" y="1854454"/>
            <a:ext cx="84899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404040"/>
                </a:solidFill>
                <a:latin typeface="Arial"/>
                <a:cs typeface="Arial"/>
              </a:rPr>
              <a:t>Resilien</a:t>
            </a:r>
            <a:r>
              <a:rPr sz="1400" spc="5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1400" dirty="0">
                <a:solidFill>
                  <a:srgbClr val="404040"/>
                </a:solidFill>
                <a:latin typeface="Arial"/>
                <a:cs typeface="Arial"/>
              </a:rPr>
              <a:t>e  </a:t>
            </a:r>
            <a:r>
              <a:rPr sz="1400" spc="-5" dirty="0">
                <a:solidFill>
                  <a:srgbClr val="404040"/>
                </a:solidFill>
                <a:latin typeface="Arial"/>
                <a:cs typeface="Arial"/>
              </a:rPr>
              <a:t>of social  </a:t>
            </a:r>
            <a:r>
              <a:rPr sz="1400" dirty="0">
                <a:solidFill>
                  <a:srgbClr val="404040"/>
                </a:solidFill>
                <a:latin typeface="Arial"/>
                <a:cs typeface="Arial"/>
              </a:rPr>
              <a:t>mission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8539" y="5277992"/>
            <a:ext cx="84836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404040"/>
                </a:solidFill>
                <a:latin typeface="Arial"/>
                <a:cs typeface="Arial"/>
              </a:rPr>
              <a:t>R</a:t>
            </a:r>
            <a:r>
              <a:rPr sz="1400" spc="-5" dirty="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sz="1400" dirty="0">
                <a:solidFill>
                  <a:srgbClr val="404040"/>
                </a:solidFill>
                <a:latin typeface="Arial"/>
                <a:cs typeface="Arial"/>
              </a:rPr>
              <a:t>s</a:t>
            </a:r>
            <a:r>
              <a:rPr sz="1400" spc="-5" dirty="0">
                <a:solidFill>
                  <a:srgbClr val="404040"/>
                </a:solidFill>
                <a:latin typeface="Arial"/>
                <a:cs typeface="Arial"/>
              </a:rPr>
              <a:t>ilien</a:t>
            </a:r>
            <a:r>
              <a:rPr sz="1400" dirty="0">
                <a:solidFill>
                  <a:srgbClr val="404040"/>
                </a:solidFill>
                <a:latin typeface="Arial"/>
                <a:cs typeface="Arial"/>
              </a:rPr>
              <a:t>ce  </a:t>
            </a:r>
            <a:r>
              <a:rPr sz="1400" spc="-5" dirty="0">
                <a:solidFill>
                  <a:srgbClr val="404040"/>
                </a:solidFill>
                <a:latin typeface="Arial"/>
                <a:cs typeface="Arial"/>
              </a:rPr>
              <a:t>of  economic  mission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8853" y="4900421"/>
            <a:ext cx="3721735" cy="1385570"/>
          </a:xfrm>
          <a:custGeom>
            <a:avLst/>
            <a:gdLst/>
            <a:ahLst/>
            <a:cxnLst/>
            <a:rect l="l" t="t" r="r" b="b"/>
            <a:pathLst>
              <a:path w="3721734" h="1385570">
                <a:moveTo>
                  <a:pt x="0" y="1385315"/>
                </a:moveTo>
                <a:lnTo>
                  <a:pt x="3721607" y="1385315"/>
                </a:lnTo>
                <a:lnTo>
                  <a:pt x="3721607" y="0"/>
                </a:lnTo>
                <a:lnTo>
                  <a:pt x="0" y="0"/>
                </a:lnTo>
                <a:lnTo>
                  <a:pt x="0" y="1385315"/>
                </a:lnTo>
                <a:close/>
              </a:path>
            </a:pathLst>
          </a:custGeom>
          <a:ln w="38100">
            <a:solidFill>
              <a:srgbClr val="66223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4301" y="4888229"/>
            <a:ext cx="3601720" cy="1399540"/>
          </a:xfrm>
          <a:custGeom>
            <a:avLst/>
            <a:gdLst/>
            <a:ahLst/>
            <a:cxnLst/>
            <a:rect l="l" t="t" r="r" b="b"/>
            <a:pathLst>
              <a:path w="3601720" h="1399539">
                <a:moveTo>
                  <a:pt x="0" y="1399032"/>
                </a:moveTo>
                <a:lnTo>
                  <a:pt x="3601212" y="1399032"/>
                </a:lnTo>
                <a:lnTo>
                  <a:pt x="3601212" y="0"/>
                </a:lnTo>
                <a:lnTo>
                  <a:pt x="0" y="0"/>
                </a:lnTo>
                <a:lnTo>
                  <a:pt x="0" y="1399032"/>
                </a:lnTo>
                <a:close/>
              </a:path>
            </a:pathLst>
          </a:custGeom>
          <a:ln w="38100">
            <a:solidFill>
              <a:srgbClr val="66223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282940" y="64842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14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Preliminary Findings</a:t>
            </a:r>
            <a:r>
              <a:rPr spc="-70" dirty="0"/>
              <a:t> </a:t>
            </a:r>
            <a:r>
              <a:rPr dirty="0"/>
              <a:t>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2940" y="64842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15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763" y="1205229"/>
            <a:ext cx="8608695" cy="526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3. Strategies </a:t>
            </a:r>
            <a:r>
              <a:rPr sz="1800" b="1" dirty="0">
                <a:latin typeface="Arial"/>
                <a:cs typeface="Arial"/>
              </a:rPr>
              <a:t>to </a:t>
            </a:r>
            <a:r>
              <a:rPr sz="1800" b="1" spc="-10" dirty="0">
                <a:latin typeface="Arial"/>
                <a:cs typeface="Arial"/>
              </a:rPr>
              <a:t>achieve </a:t>
            </a:r>
            <a:r>
              <a:rPr sz="1800" b="1" spc="-5" dirty="0">
                <a:latin typeface="Arial"/>
                <a:cs typeface="Arial"/>
              </a:rPr>
              <a:t>resilience and </a:t>
            </a:r>
            <a:r>
              <a:rPr sz="1800" b="1" spc="-10" dirty="0">
                <a:latin typeface="Arial"/>
                <a:cs typeface="Arial"/>
              </a:rPr>
              <a:t>diverse</a:t>
            </a:r>
            <a:r>
              <a:rPr sz="1800" b="1" spc="1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consequences</a:t>
            </a:r>
            <a:endParaRPr sz="1800">
              <a:latin typeface="Arial"/>
              <a:cs typeface="Arial"/>
            </a:endParaRPr>
          </a:p>
          <a:p>
            <a:pPr marL="194310" indent="-182245" algn="just">
              <a:lnSpc>
                <a:spcPts val="1920"/>
              </a:lnSpc>
              <a:spcBef>
                <a:spcPts val="5"/>
              </a:spcBef>
              <a:buSzPct val="93750"/>
              <a:buAutoNum type="alphaLcParenR"/>
              <a:tabLst>
                <a:tab pos="194945" algn="l"/>
              </a:tabLst>
            </a:pPr>
            <a:r>
              <a:rPr sz="1600" spc="-5" dirty="0">
                <a:solidFill>
                  <a:srgbClr val="FF6600"/>
                </a:solidFill>
                <a:latin typeface="Arial"/>
                <a:cs typeface="Arial"/>
              </a:rPr>
              <a:t>Internal</a:t>
            </a:r>
            <a:r>
              <a:rPr sz="1600" spc="5" dirty="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6600"/>
                </a:solidFill>
                <a:latin typeface="Arial"/>
                <a:cs typeface="Arial"/>
              </a:rPr>
              <a:t>tensions</a:t>
            </a:r>
            <a:endParaRPr sz="1600">
              <a:latin typeface="Arial"/>
              <a:cs typeface="Arial"/>
            </a:endParaRPr>
          </a:p>
          <a:p>
            <a:pPr marL="12700" marR="6350" algn="just">
              <a:lnSpc>
                <a:spcPts val="1680"/>
              </a:lnSpc>
              <a:spcBef>
                <a:spcPts val="55"/>
              </a:spcBef>
            </a:pPr>
            <a:r>
              <a:rPr sz="1400" i="1" spc="-5" dirty="0">
                <a:latin typeface="Arial"/>
                <a:cs typeface="Arial"/>
              </a:rPr>
              <a:t>What </a:t>
            </a:r>
            <a:r>
              <a:rPr sz="1400" i="1" spc="-10" dirty="0">
                <a:latin typeface="Arial"/>
                <a:cs typeface="Arial"/>
              </a:rPr>
              <a:t>Angela </a:t>
            </a:r>
            <a:r>
              <a:rPr sz="1400" i="1" spc="-5" dirty="0">
                <a:latin typeface="Arial"/>
                <a:cs typeface="Arial"/>
              </a:rPr>
              <a:t>has miraculously </a:t>
            </a:r>
            <a:r>
              <a:rPr sz="1400" i="1" spc="-10" dirty="0">
                <a:latin typeface="Arial"/>
                <a:cs typeface="Arial"/>
              </a:rPr>
              <a:t>managed </a:t>
            </a:r>
            <a:r>
              <a:rPr sz="1400" i="1" spc="-5" dirty="0">
                <a:latin typeface="Arial"/>
                <a:cs typeface="Arial"/>
              </a:rPr>
              <a:t>to </a:t>
            </a:r>
            <a:r>
              <a:rPr sz="1400" i="1" spc="-10" dirty="0">
                <a:latin typeface="Arial"/>
                <a:cs typeface="Arial"/>
              </a:rPr>
              <a:t>do </a:t>
            </a:r>
            <a:r>
              <a:rPr sz="1400" i="1" spc="-5" dirty="0">
                <a:latin typeface="Arial"/>
                <a:cs typeface="Arial"/>
              </a:rPr>
              <a:t>for </a:t>
            </a:r>
            <a:r>
              <a:rPr sz="1400" i="1" dirty="0">
                <a:latin typeface="Arial"/>
                <a:cs typeface="Arial"/>
              </a:rPr>
              <a:t>6 </a:t>
            </a:r>
            <a:r>
              <a:rPr sz="1400" i="1" spc="-5" dirty="0">
                <a:latin typeface="Arial"/>
                <a:cs typeface="Arial"/>
              </a:rPr>
              <a:t>years </a:t>
            </a:r>
            <a:r>
              <a:rPr sz="1400" i="1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to coordinate this group of </a:t>
            </a:r>
            <a:r>
              <a:rPr sz="1400" i="1" spc="-10" dirty="0">
                <a:latin typeface="Arial"/>
                <a:cs typeface="Arial"/>
              </a:rPr>
              <a:t>un-coordinating </a:t>
            </a:r>
            <a:r>
              <a:rPr sz="1400" i="1" spc="-5" dirty="0">
                <a:latin typeface="Arial"/>
                <a:cs typeface="Arial"/>
              </a:rPr>
              <a:t>or  uncoordinated </a:t>
            </a:r>
            <a:r>
              <a:rPr sz="1400" i="1" spc="-10" dirty="0">
                <a:latin typeface="Arial"/>
                <a:cs typeface="Arial"/>
              </a:rPr>
              <a:t>people. </a:t>
            </a:r>
            <a:r>
              <a:rPr sz="1400" i="1" spc="-5" dirty="0">
                <a:latin typeface="Arial"/>
                <a:cs typeface="Arial"/>
              </a:rPr>
              <a:t>And </a:t>
            </a:r>
            <a:r>
              <a:rPr sz="1400" i="1" dirty="0">
                <a:latin typeface="Arial"/>
                <a:cs typeface="Arial"/>
              </a:rPr>
              <a:t>the </a:t>
            </a:r>
            <a:r>
              <a:rPr sz="1400" i="1" spc="-10" dirty="0">
                <a:latin typeface="Arial"/>
                <a:cs typeface="Arial"/>
              </a:rPr>
              <a:t>strange other </a:t>
            </a:r>
            <a:r>
              <a:rPr sz="1400" i="1" spc="-5" dirty="0">
                <a:latin typeface="Arial"/>
                <a:cs typeface="Arial"/>
              </a:rPr>
              <a:t>thing </a:t>
            </a:r>
            <a:r>
              <a:rPr sz="1400" i="1" spc="-10" dirty="0">
                <a:latin typeface="Arial"/>
                <a:cs typeface="Arial"/>
              </a:rPr>
              <a:t>about </a:t>
            </a:r>
            <a:r>
              <a:rPr sz="1400" i="1" spc="-5" dirty="0">
                <a:latin typeface="Arial"/>
                <a:cs typeface="Arial"/>
              </a:rPr>
              <a:t>them </a:t>
            </a:r>
            <a:r>
              <a:rPr sz="1400" i="1" spc="-10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the people </a:t>
            </a:r>
            <a:r>
              <a:rPr sz="1400" i="1" spc="-10" dirty="0">
                <a:latin typeface="Arial"/>
                <a:cs typeface="Arial"/>
              </a:rPr>
              <a:t>that </a:t>
            </a:r>
            <a:r>
              <a:rPr sz="1400" i="1" spc="-5" dirty="0">
                <a:latin typeface="Arial"/>
                <a:cs typeface="Arial"/>
              </a:rPr>
              <a:t>Art </a:t>
            </a:r>
            <a:r>
              <a:rPr sz="1400" i="1" spc="-10" dirty="0">
                <a:latin typeface="Arial"/>
                <a:cs typeface="Arial"/>
              </a:rPr>
              <a:t>House is there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help  and to </a:t>
            </a:r>
            <a:r>
              <a:rPr sz="1400" i="1" spc="-10" dirty="0">
                <a:latin typeface="Arial"/>
                <a:cs typeface="Arial"/>
              </a:rPr>
              <a:t>support </a:t>
            </a:r>
            <a:r>
              <a:rPr sz="1400" i="1" spc="-5" dirty="0">
                <a:latin typeface="Arial"/>
                <a:cs typeface="Arial"/>
              </a:rPr>
              <a:t>are the same people </a:t>
            </a:r>
            <a:r>
              <a:rPr sz="1400" i="1" spc="-10" dirty="0">
                <a:latin typeface="Arial"/>
                <a:cs typeface="Arial"/>
              </a:rPr>
              <a:t>that </a:t>
            </a:r>
            <a:r>
              <a:rPr sz="1400" i="1" spc="-5" dirty="0">
                <a:latin typeface="Arial"/>
                <a:cs typeface="Arial"/>
              </a:rPr>
              <a:t>are volunteering…The new </a:t>
            </a:r>
            <a:r>
              <a:rPr sz="1400" i="1" spc="-10" dirty="0">
                <a:latin typeface="Arial"/>
                <a:cs typeface="Arial"/>
              </a:rPr>
              <a:t>infraction people </a:t>
            </a:r>
            <a:r>
              <a:rPr sz="1400" i="1" spc="-5" dirty="0">
                <a:latin typeface="Arial"/>
                <a:cs typeface="Arial"/>
              </a:rPr>
              <a:t>with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possible couple  of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perceptions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have</a:t>
            </a:r>
            <a:r>
              <a:rPr sz="1400" i="1" spc="26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not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got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that.</a:t>
            </a:r>
            <a:r>
              <a:rPr sz="1400" i="1" spc="27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And</a:t>
            </a:r>
            <a:r>
              <a:rPr sz="1400" i="1" spc="250" dirty="0">
                <a:latin typeface="Arial"/>
                <a:cs typeface="Arial"/>
              </a:rPr>
              <a:t> </a:t>
            </a:r>
            <a:r>
              <a:rPr sz="1400" i="1" spc="-25" dirty="0">
                <a:latin typeface="Arial"/>
                <a:cs typeface="Arial"/>
              </a:rPr>
              <a:t>they,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instead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of</a:t>
            </a:r>
            <a:r>
              <a:rPr sz="1400" i="1" spc="24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maximising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this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force</a:t>
            </a:r>
            <a:r>
              <a:rPr sz="1400" i="1" spc="26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which</a:t>
            </a:r>
            <a:r>
              <a:rPr sz="1400" i="1" spc="26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is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15" dirty="0">
                <a:latin typeface="Arial"/>
                <a:cs typeface="Arial"/>
              </a:rPr>
              <a:t>volunteer,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they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are</a:t>
            </a:r>
            <a:endParaRPr sz="1400">
              <a:latin typeface="Arial"/>
              <a:cs typeface="Arial"/>
            </a:endParaRPr>
          </a:p>
          <a:p>
            <a:pPr marL="12700" algn="just">
              <a:lnSpc>
                <a:spcPts val="1625"/>
              </a:lnSpc>
            </a:pPr>
            <a:r>
              <a:rPr sz="1400" i="1" spc="-5" dirty="0">
                <a:latin typeface="Arial"/>
                <a:cs typeface="Arial"/>
              </a:rPr>
              <a:t>almost cutting them out </a:t>
            </a:r>
            <a:r>
              <a:rPr sz="1400" i="1" dirty="0">
                <a:latin typeface="Arial"/>
                <a:cs typeface="Arial"/>
              </a:rPr>
              <a:t>(Art</a:t>
            </a:r>
            <a:r>
              <a:rPr sz="1400" i="1" spc="-10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House).</a:t>
            </a:r>
            <a:endParaRPr sz="1400">
              <a:latin typeface="Arial"/>
              <a:cs typeface="Arial"/>
            </a:endParaRPr>
          </a:p>
          <a:p>
            <a:pPr marL="12700" marR="5715" algn="just">
              <a:lnSpc>
                <a:spcPct val="100000"/>
              </a:lnSpc>
            </a:pPr>
            <a:r>
              <a:rPr sz="1400" i="1" spc="-5" dirty="0">
                <a:latin typeface="Arial"/>
                <a:cs typeface="Arial"/>
              </a:rPr>
              <a:t>We are </a:t>
            </a:r>
            <a:r>
              <a:rPr sz="1400" i="1" dirty="0">
                <a:latin typeface="Arial"/>
                <a:cs typeface="Arial"/>
              </a:rPr>
              <a:t>7 </a:t>
            </a:r>
            <a:r>
              <a:rPr sz="1400" i="1" spc="-10" dirty="0">
                <a:latin typeface="Arial"/>
                <a:cs typeface="Arial"/>
              </a:rPr>
              <a:t>days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10" dirty="0">
                <a:latin typeface="Arial"/>
                <a:cs typeface="Arial"/>
              </a:rPr>
              <a:t>week </a:t>
            </a:r>
            <a:r>
              <a:rPr sz="1400" i="1" spc="-5" dirty="0">
                <a:latin typeface="Arial"/>
                <a:cs typeface="Arial"/>
              </a:rPr>
              <a:t>to </a:t>
            </a:r>
            <a:r>
              <a:rPr sz="1400" i="1" spc="-10" dirty="0">
                <a:latin typeface="Arial"/>
                <a:cs typeface="Arial"/>
              </a:rPr>
              <a:t>make </a:t>
            </a:r>
            <a:r>
              <a:rPr sz="1400" i="1" spc="-25" dirty="0">
                <a:latin typeface="Arial"/>
                <a:cs typeface="Arial"/>
              </a:rPr>
              <a:t>money. </a:t>
            </a:r>
            <a:r>
              <a:rPr sz="1400" i="1" spc="-5" dirty="0">
                <a:latin typeface="Arial"/>
                <a:cs typeface="Arial"/>
              </a:rPr>
              <a:t>What </a:t>
            </a:r>
            <a:r>
              <a:rPr sz="1400" i="1" dirty="0">
                <a:latin typeface="Arial"/>
                <a:cs typeface="Arial"/>
              </a:rPr>
              <a:t>is </a:t>
            </a:r>
            <a:r>
              <a:rPr sz="1400" i="1" spc="-5" dirty="0">
                <a:latin typeface="Arial"/>
                <a:cs typeface="Arial"/>
              </a:rPr>
              <a:t>helpful </a:t>
            </a:r>
            <a:r>
              <a:rPr sz="1400" i="1" spc="-10" dirty="0">
                <a:latin typeface="Arial"/>
                <a:cs typeface="Arial"/>
              </a:rPr>
              <a:t>is that additional staff </a:t>
            </a:r>
            <a:r>
              <a:rPr sz="1400" i="1" spc="-5" dirty="0">
                <a:latin typeface="Arial"/>
                <a:cs typeface="Arial"/>
              </a:rPr>
              <a:t>can come three </a:t>
            </a:r>
            <a:r>
              <a:rPr sz="1400" i="1" spc="-10" dirty="0">
                <a:latin typeface="Arial"/>
                <a:cs typeface="Arial"/>
              </a:rPr>
              <a:t>days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10" dirty="0">
                <a:latin typeface="Arial"/>
                <a:cs typeface="Arial"/>
              </a:rPr>
              <a:t>week so 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5" dirty="0">
                <a:latin typeface="Arial"/>
                <a:cs typeface="Arial"/>
              </a:rPr>
              <a:t>can fill </a:t>
            </a:r>
            <a:r>
              <a:rPr sz="1400" i="1" spc="-10" dirty="0">
                <a:latin typeface="Arial"/>
                <a:cs typeface="Arial"/>
              </a:rPr>
              <a:t>up trainers. </a:t>
            </a:r>
            <a:r>
              <a:rPr sz="1400" i="1" spc="-5" dirty="0">
                <a:latin typeface="Arial"/>
                <a:cs typeface="Arial"/>
              </a:rPr>
              <a:t>But </a:t>
            </a:r>
            <a:r>
              <a:rPr sz="1400" i="1" spc="-15" dirty="0">
                <a:latin typeface="Arial"/>
                <a:cs typeface="Arial"/>
              </a:rPr>
              <a:t>it’s </a:t>
            </a:r>
            <a:r>
              <a:rPr sz="1400" i="1" spc="-5" dirty="0">
                <a:latin typeface="Arial"/>
                <a:cs typeface="Arial"/>
              </a:rPr>
              <a:t>not often because we </a:t>
            </a:r>
            <a:r>
              <a:rPr sz="1400" i="1" spc="-10" dirty="0">
                <a:latin typeface="Arial"/>
                <a:cs typeface="Arial"/>
              </a:rPr>
              <a:t>have </a:t>
            </a:r>
            <a:r>
              <a:rPr sz="1400" i="1" spc="-5" dirty="0">
                <a:latin typeface="Arial"/>
                <a:cs typeface="Arial"/>
              </a:rPr>
              <a:t>business. We </a:t>
            </a:r>
            <a:r>
              <a:rPr sz="1400" i="1" spc="-10" dirty="0">
                <a:latin typeface="Arial"/>
                <a:cs typeface="Arial"/>
              </a:rPr>
              <a:t>don’t </a:t>
            </a:r>
            <a:r>
              <a:rPr sz="1400" i="1" spc="-5" dirty="0">
                <a:latin typeface="Arial"/>
                <a:cs typeface="Arial"/>
              </a:rPr>
              <a:t>have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venue to deliver  training…The </a:t>
            </a:r>
            <a:r>
              <a:rPr sz="1400" i="1" spc="-10" dirty="0">
                <a:latin typeface="Arial"/>
                <a:cs typeface="Arial"/>
              </a:rPr>
              <a:t>challenge is that it needs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10" dirty="0">
                <a:latin typeface="Arial"/>
                <a:cs typeface="Arial"/>
              </a:rPr>
              <a:t>be more economic </a:t>
            </a:r>
            <a:r>
              <a:rPr sz="1400" i="1" spc="-5" dirty="0">
                <a:latin typeface="Arial"/>
                <a:cs typeface="Arial"/>
              </a:rPr>
              <a:t>viable, not </a:t>
            </a:r>
            <a:r>
              <a:rPr sz="1400" i="1" spc="-10" dirty="0">
                <a:latin typeface="Arial"/>
                <a:cs typeface="Arial"/>
              </a:rPr>
              <a:t>compromising </a:t>
            </a:r>
            <a:r>
              <a:rPr sz="1400" i="1" spc="-5" dirty="0">
                <a:latin typeface="Arial"/>
                <a:cs typeface="Arial"/>
              </a:rPr>
              <a:t>the activity </a:t>
            </a:r>
            <a:r>
              <a:rPr sz="1400" i="1" spc="-10" dirty="0">
                <a:latin typeface="Arial"/>
                <a:cs typeface="Arial"/>
              </a:rPr>
              <a:t>of </a:t>
            </a:r>
            <a:r>
              <a:rPr sz="1400" i="1" spc="-5" dirty="0">
                <a:latin typeface="Arial"/>
                <a:cs typeface="Arial"/>
              </a:rPr>
              <a:t>trainee  project. </a:t>
            </a:r>
            <a:r>
              <a:rPr sz="1400" i="1" spc="-15" dirty="0">
                <a:latin typeface="Arial"/>
                <a:cs typeface="Arial"/>
              </a:rPr>
              <a:t>It’s </a:t>
            </a:r>
            <a:r>
              <a:rPr sz="1400" i="1" spc="-5" dirty="0">
                <a:latin typeface="Arial"/>
                <a:cs typeface="Arial"/>
              </a:rPr>
              <a:t>hard. </a:t>
            </a:r>
            <a:r>
              <a:rPr sz="1400" i="1" spc="-20" dirty="0">
                <a:latin typeface="Arial"/>
                <a:cs typeface="Arial"/>
              </a:rPr>
              <a:t>It’s </a:t>
            </a:r>
            <a:r>
              <a:rPr sz="1400" i="1" spc="-5" dirty="0">
                <a:latin typeface="Arial"/>
                <a:cs typeface="Arial"/>
              </a:rPr>
              <a:t>hard for them. </a:t>
            </a:r>
            <a:r>
              <a:rPr sz="1400" i="1" spc="-10" dirty="0">
                <a:latin typeface="Arial"/>
                <a:cs typeface="Arial"/>
              </a:rPr>
              <a:t>Sometimes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5" dirty="0">
                <a:latin typeface="Arial"/>
                <a:cs typeface="Arial"/>
              </a:rPr>
              <a:t>feel, not </a:t>
            </a:r>
            <a:r>
              <a:rPr sz="1400" i="1" spc="-10" dirty="0">
                <a:latin typeface="Arial"/>
                <a:cs typeface="Arial"/>
              </a:rPr>
              <a:t>at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war but sometimes </a:t>
            </a:r>
            <a:r>
              <a:rPr sz="1400" i="1" dirty="0">
                <a:latin typeface="Arial"/>
                <a:cs typeface="Arial"/>
              </a:rPr>
              <a:t>I </a:t>
            </a:r>
            <a:r>
              <a:rPr sz="1400" i="1" spc="-5" dirty="0">
                <a:latin typeface="Arial"/>
                <a:cs typeface="Arial"/>
              </a:rPr>
              <a:t>feel </a:t>
            </a:r>
            <a:r>
              <a:rPr sz="1400" i="1" spc="-10" dirty="0">
                <a:latin typeface="Arial"/>
                <a:cs typeface="Arial"/>
              </a:rPr>
              <a:t>that I’m </a:t>
            </a:r>
            <a:r>
              <a:rPr sz="1400" i="1" spc="-5" dirty="0">
                <a:latin typeface="Arial"/>
                <a:cs typeface="Arial"/>
              </a:rPr>
              <a:t>here </a:t>
            </a:r>
            <a:r>
              <a:rPr sz="1400" i="1" spc="-10" dirty="0">
                <a:latin typeface="Arial"/>
                <a:cs typeface="Arial"/>
              </a:rPr>
              <a:t>to  protect </a:t>
            </a:r>
            <a:r>
              <a:rPr sz="1400" i="1" spc="-5" dirty="0">
                <a:latin typeface="Arial"/>
                <a:cs typeface="Arial"/>
              </a:rPr>
              <a:t>trainee </a:t>
            </a:r>
            <a:r>
              <a:rPr sz="1400" i="1" spc="-10" dirty="0">
                <a:latin typeface="Arial"/>
                <a:cs typeface="Arial"/>
              </a:rPr>
              <a:t>programme. </a:t>
            </a:r>
            <a:r>
              <a:rPr sz="1400" i="1" spc="-5" dirty="0">
                <a:latin typeface="Arial"/>
                <a:cs typeface="Arial"/>
              </a:rPr>
              <a:t>And </a:t>
            </a:r>
            <a:r>
              <a:rPr sz="1400" i="1" spc="-10" dirty="0">
                <a:latin typeface="Arial"/>
                <a:cs typeface="Arial"/>
              </a:rPr>
              <a:t>sometimes </a:t>
            </a:r>
            <a:r>
              <a:rPr sz="1400" i="1" spc="-5" dirty="0">
                <a:latin typeface="Arial"/>
                <a:cs typeface="Arial"/>
              </a:rPr>
              <a:t>there would be tension between me and </a:t>
            </a:r>
            <a:r>
              <a:rPr sz="1400" i="1" spc="-10" dirty="0">
                <a:latin typeface="Arial"/>
                <a:cs typeface="Arial"/>
              </a:rPr>
              <a:t>money </a:t>
            </a:r>
            <a:r>
              <a:rPr sz="1400" i="1" spc="-5" dirty="0">
                <a:latin typeface="Arial"/>
                <a:cs typeface="Arial"/>
              </a:rPr>
              <a:t>making (Bistro  </a:t>
            </a:r>
            <a:r>
              <a:rPr sz="1400" i="1" dirty="0">
                <a:latin typeface="Arial"/>
                <a:cs typeface="Arial"/>
              </a:rPr>
              <a:t>Gallery).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Arial"/>
              <a:cs typeface="Arial"/>
            </a:endParaRPr>
          </a:p>
          <a:p>
            <a:pPr marL="364490" indent="-352425" algn="just">
              <a:lnSpc>
                <a:spcPts val="1920"/>
              </a:lnSpc>
              <a:buSzPct val="93750"/>
              <a:buAutoNum type="alphaLcParenR" startAt="2"/>
              <a:tabLst>
                <a:tab pos="365125" algn="l"/>
              </a:tabLst>
            </a:pPr>
            <a:r>
              <a:rPr sz="1600" spc="-5" dirty="0">
                <a:solidFill>
                  <a:srgbClr val="FF6600"/>
                </a:solidFill>
                <a:latin typeface="Arial"/>
                <a:cs typeface="Arial"/>
              </a:rPr>
              <a:t>Evolvement of social</a:t>
            </a:r>
            <a:r>
              <a:rPr sz="1600" spc="5" dirty="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6600"/>
                </a:solidFill>
                <a:latin typeface="Arial"/>
                <a:cs typeface="Arial"/>
              </a:rPr>
              <a:t>mission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ts val="1680"/>
              </a:lnSpc>
              <a:spcBef>
                <a:spcPts val="55"/>
              </a:spcBef>
            </a:pPr>
            <a:r>
              <a:rPr sz="1400" i="1" spc="-5" dirty="0">
                <a:latin typeface="Arial"/>
                <a:cs typeface="Arial"/>
              </a:rPr>
              <a:t>We have the </a:t>
            </a:r>
            <a:r>
              <a:rPr sz="1400" i="1" spc="-10" dirty="0">
                <a:latin typeface="Arial"/>
                <a:cs typeface="Arial"/>
              </a:rPr>
              <a:t>problem of </a:t>
            </a:r>
            <a:r>
              <a:rPr sz="1400" i="1" spc="-5" dirty="0">
                <a:latin typeface="Arial"/>
                <a:cs typeface="Arial"/>
              </a:rPr>
              <a:t>recruiting and </a:t>
            </a:r>
            <a:r>
              <a:rPr sz="1400" i="1" spc="-10" dirty="0">
                <a:latin typeface="Arial"/>
                <a:cs typeface="Arial"/>
              </a:rPr>
              <a:t>retaining </a:t>
            </a:r>
            <a:r>
              <a:rPr sz="1400" i="1" spc="-5" dirty="0">
                <a:latin typeface="Arial"/>
                <a:cs typeface="Arial"/>
              </a:rPr>
              <a:t>staff </a:t>
            </a:r>
            <a:r>
              <a:rPr sz="1400" i="1" spc="-10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care home…People from </a:t>
            </a:r>
            <a:r>
              <a:rPr sz="1400" i="1" spc="-10" dirty="0">
                <a:latin typeface="Arial"/>
                <a:cs typeface="Arial"/>
              </a:rPr>
              <a:t>care </a:t>
            </a:r>
            <a:r>
              <a:rPr sz="1400" i="1" spc="-5" dirty="0">
                <a:latin typeface="Arial"/>
                <a:cs typeface="Arial"/>
              </a:rPr>
              <a:t>home need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self-  organise </a:t>
            </a:r>
            <a:r>
              <a:rPr sz="1400" i="1" spc="-10" dirty="0">
                <a:latin typeface="Arial"/>
                <a:cs typeface="Arial"/>
              </a:rPr>
              <a:t>everything out there </a:t>
            </a:r>
            <a:r>
              <a:rPr sz="1400" i="1" spc="-5" dirty="0">
                <a:latin typeface="Arial"/>
                <a:cs typeface="Arial"/>
              </a:rPr>
              <a:t>but </a:t>
            </a:r>
            <a:r>
              <a:rPr sz="1400" i="1" spc="-10" dirty="0">
                <a:latin typeface="Arial"/>
                <a:cs typeface="Arial"/>
              </a:rPr>
              <a:t>they couldn’t </a:t>
            </a:r>
            <a:r>
              <a:rPr sz="1400" i="1" spc="-5" dirty="0">
                <a:latin typeface="Arial"/>
                <a:cs typeface="Arial"/>
              </a:rPr>
              <a:t>do this. </a:t>
            </a:r>
            <a:r>
              <a:rPr sz="1400" i="1" spc="-10" dirty="0">
                <a:latin typeface="Arial"/>
                <a:cs typeface="Arial"/>
              </a:rPr>
              <a:t>They </a:t>
            </a:r>
            <a:r>
              <a:rPr sz="1400" i="1" spc="-5" dirty="0">
                <a:latin typeface="Arial"/>
                <a:cs typeface="Arial"/>
              </a:rPr>
              <a:t>need more </a:t>
            </a:r>
            <a:r>
              <a:rPr sz="1400" i="1" spc="-10" dirty="0">
                <a:latin typeface="Arial"/>
                <a:cs typeface="Arial"/>
              </a:rPr>
              <a:t>organised job. </a:t>
            </a:r>
            <a:r>
              <a:rPr sz="1400" i="1" spc="-5" dirty="0">
                <a:latin typeface="Arial"/>
                <a:cs typeface="Arial"/>
              </a:rPr>
              <a:t>We are looking for  that and state </a:t>
            </a:r>
            <a:r>
              <a:rPr sz="1400" i="1" dirty="0">
                <a:latin typeface="Arial"/>
                <a:cs typeface="Arial"/>
              </a:rPr>
              <a:t>it </a:t>
            </a:r>
            <a:r>
              <a:rPr sz="1400" i="1" spc="-5" dirty="0">
                <a:latin typeface="Arial"/>
                <a:cs typeface="Arial"/>
              </a:rPr>
              <a:t>clearer </a:t>
            </a:r>
            <a:r>
              <a:rPr sz="1400" i="1" dirty="0">
                <a:latin typeface="Arial"/>
                <a:cs typeface="Arial"/>
              </a:rPr>
              <a:t>in </a:t>
            </a:r>
            <a:r>
              <a:rPr sz="1400" i="1" spc="-5" dirty="0">
                <a:latin typeface="Arial"/>
                <a:cs typeface="Arial"/>
              </a:rPr>
              <a:t>the </a:t>
            </a:r>
            <a:r>
              <a:rPr sz="1400" i="1" spc="-10" dirty="0">
                <a:latin typeface="Arial"/>
                <a:cs typeface="Arial"/>
              </a:rPr>
              <a:t>advertisement.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more </a:t>
            </a:r>
            <a:r>
              <a:rPr sz="1400" i="1" spc="-10" dirty="0">
                <a:latin typeface="Arial"/>
                <a:cs typeface="Arial"/>
              </a:rPr>
              <a:t>structured </a:t>
            </a:r>
            <a:r>
              <a:rPr sz="1400" i="1" spc="-15" dirty="0">
                <a:latin typeface="Arial"/>
                <a:cs typeface="Arial"/>
              </a:rPr>
              <a:t>interview, </a:t>
            </a:r>
            <a:r>
              <a:rPr sz="1400" i="1" spc="-5" dirty="0">
                <a:latin typeface="Arial"/>
                <a:cs typeface="Arial"/>
              </a:rPr>
              <a:t>asking </a:t>
            </a:r>
            <a:r>
              <a:rPr sz="1400" i="1" spc="-10" dirty="0">
                <a:latin typeface="Arial"/>
                <a:cs typeface="Arial"/>
              </a:rPr>
              <a:t>why </a:t>
            </a:r>
            <a:r>
              <a:rPr sz="1400" i="1" spc="-5" dirty="0">
                <a:latin typeface="Arial"/>
                <a:cs typeface="Arial"/>
              </a:rPr>
              <a:t>you </a:t>
            </a:r>
            <a:r>
              <a:rPr sz="1400" i="1" spc="-10" dirty="0">
                <a:latin typeface="Arial"/>
                <a:cs typeface="Arial"/>
              </a:rPr>
              <a:t>want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10" dirty="0">
                <a:latin typeface="Arial"/>
                <a:cs typeface="Arial"/>
              </a:rPr>
              <a:t>do that job  </a:t>
            </a:r>
            <a:r>
              <a:rPr sz="1400" i="1" dirty="0">
                <a:latin typeface="Arial"/>
                <a:cs typeface="Arial"/>
              </a:rPr>
              <a:t>(Business</a:t>
            </a:r>
            <a:r>
              <a:rPr sz="1400" i="1" spc="-4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Park).</a:t>
            </a:r>
            <a:endParaRPr sz="1400">
              <a:latin typeface="Arial"/>
              <a:cs typeface="Arial"/>
            </a:endParaRPr>
          </a:p>
          <a:p>
            <a:pPr marL="12700" algn="just">
              <a:lnSpc>
                <a:spcPts val="1625"/>
              </a:lnSpc>
            </a:pPr>
            <a:r>
              <a:rPr sz="1400" i="1" dirty="0">
                <a:latin typeface="Arial"/>
                <a:cs typeface="Arial"/>
              </a:rPr>
              <a:t>I</a:t>
            </a:r>
            <a:r>
              <a:rPr sz="1400" i="1" spc="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think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even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when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Chris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started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it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up,</a:t>
            </a:r>
            <a:r>
              <a:rPr sz="1400" i="1" spc="30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it</a:t>
            </a:r>
            <a:r>
              <a:rPr sz="1400" i="1" spc="2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was</a:t>
            </a:r>
            <a:r>
              <a:rPr sz="1400" i="1" spc="3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a</a:t>
            </a:r>
            <a:r>
              <a:rPr sz="1400" i="1" spc="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security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firm</a:t>
            </a:r>
            <a:r>
              <a:rPr sz="1400" i="1" spc="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initially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as</a:t>
            </a:r>
            <a:r>
              <a:rPr sz="1400" i="1" spc="1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I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understand.</a:t>
            </a:r>
            <a:r>
              <a:rPr sz="1400" i="1" spc="2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The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training</a:t>
            </a:r>
            <a:r>
              <a:rPr sz="1400" i="1" spc="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part</a:t>
            </a:r>
            <a:r>
              <a:rPr sz="1400" i="1" spc="2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of</a:t>
            </a:r>
            <a:r>
              <a:rPr sz="1400" i="1" spc="2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it</a:t>
            </a:r>
            <a:r>
              <a:rPr sz="1400" i="1" spc="3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grew</a:t>
            </a:r>
            <a:endParaRPr sz="1400">
              <a:latin typeface="Arial"/>
              <a:cs typeface="Arial"/>
            </a:endParaRPr>
          </a:p>
          <a:p>
            <a:pPr marL="12700" marR="5715" algn="just">
              <a:lnSpc>
                <a:spcPct val="100000"/>
              </a:lnSpc>
            </a:pPr>
            <a:r>
              <a:rPr sz="1400" i="1" spc="-5" dirty="0">
                <a:latin typeface="Arial"/>
                <a:cs typeface="Arial"/>
              </a:rPr>
              <a:t>bigger and </a:t>
            </a:r>
            <a:r>
              <a:rPr sz="1400" i="1" spc="-15" dirty="0">
                <a:latin typeface="Arial"/>
                <a:cs typeface="Arial"/>
              </a:rPr>
              <a:t>bigger. </a:t>
            </a:r>
            <a:r>
              <a:rPr sz="1400" i="1" spc="-10" dirty="0">
                <a:latin typeface="Arial"/>
                <a:cs typeface="Arial"/>
              </a:rPr>
              <a:t>Then </a:t>
            </a:r>
            <a:r>
              <a:rPr sz="1400" i="1" spc="-5" dirty="0">
                <a:latin typeface="Arial"/>
                <a:cs typeface="Arial"/>
              </a:rPr>
              <a:t>he realised that could be </a:t>
            </a:r>
            <a:r>
              <a:rPr sz="1400" i="1" dirty="0">
                <a:latin typeface="Arial"/>
                <a:cs typeface="Arial"/>
              </a:rPr>
              <a:t>a </a:t>
            </a:r>
            <a:r>
              <a:rPr sz="1400" i="1" spc="-5" dirty="0">
                <a:latin typeface="Arial"/>
                <a:cs typeface="Arial"/>
              </a:rPr>
              <a:t>good </a:t>
            </a:r>
            <a:r>
              <a:rPr sz="1400" i="1" spc="-15" dirty="0">
                <a:latin typeface="Arial"/>
                <a:cs typeface="Arial"/>
              </a:rPr>
              <a:t>opportunity, </a:t>
            </a:r>
            <a:r>
              <a:rPr sz="1400" i="1" spc="-5" dirty="0">
                <a:latin typeface="Arial"/>
                <a:cs typeface="Arial"/>
              </a:rPr>
              <a:t>the training </a:t>
            </a:r>
            <a:r>
              <a:rPr sz="1400" i="1" spc="-10" dirty="0">
                <a:latin typeface="Arial"/>
                <a:cs typeface="Arial"/>
              </a:rPr>
              <a:t>side. So </a:t>
            </a:r>
            <a:r>
              <a:rPr sz="1400" i="1" spc="-5" dirty="0">
                <a:latin typeface="Arial"/>
                <a:cs typeface="Arial"/>
              </a:rPr>
              <a:t>should the  company focus on security or training? At the </a:t>
            </a:r>
            <a:r>
              <a:rPr sz="1400" i="1" spc="-10" dirty="0">
                <a:latin typeface="Arial"/>
                <a:cs typeface="Arial"/>
              </a:rPr>
              <a:t>moment, </a:t>
            </a:r>
            <a:r>
              <a:rPr sz="1400" i="1" spc="-5" dirty="0">
                <a:latin typeface="Arial"/>
                <a:cs typeface="Arial"/>
              </a:rPr>
              <a:t>we are </a:t>
            </a:r>
            <a:r>
              <a:rPr sz="1400" i="1" spc="-10" dirty="0">
                <a:latin typeface="Arial"/>
                <a:cs typeface="Arial"/>
              </a:rPr>
              <a:t>doing both…We have </a:t>
            </a:r>
            <a:r>
              <a:rPr sz="1400" i="1" dirty="0">
                <a:latin typeface="Arial"/>
                <a:cs typeface="Arial"/>
              </a:rPr>
              <a:t>to </a:t>
            </a:r>
            <a:r>
              <a:rPr sz="1400" i="1" spc="-5" dirty="0">
                <a:latin typeface="Arial"/>
                <a:cs typeface="Arial"/>
              </a:rPr>
              <a:t>have </a:t>
            </a:r>
            <a:r>
              <a:rPr sz="1400" i="1" spc="-10" dirty="0">
                <a:latin typeface="Arial"/>
                <a:cs typeface="Arial"/>
              </a:rPr>
              <a:t>good  </a:t>
            </a:r>
            <a:r>
              <a:rPr sz="1400" i="1" spc="-5" dirty="0">
                <a:latin typeface="Arial"/>
                <a:cs typeface="Arial"/>
              </a:rPr>
              <a:t>information to see how well are they </a:t>
            </a:r>
            <a:r>
              <a:rPr sz="1400" i="1" spc="-10" dirty="0">
                <a:latin typeface="Arial"/>
                <a:cs typeface="Arial"/>
              </a:rPr>
              <a:t>doing? </a:t>
            </a:r>
            <a:r>
              <a:rPr sz="1400" i="1" spc="-5" dirty="0">
                <a:latin typeface="Arial"/>
                <a:cs typeface="Arial"/>
              </a:rPr>
              <a:t>How well the catering, the training side </a:t>
            </a:r>
            <a:r>
              <a:rPr sz="1400" i="1" spc="-10" dirty="0">
                <a:latin typeface="Arial"/>
                <a:cs typeface="Arial"/>
              </a:rPr>
              <a:t>was doing </a:t>
            </a:r>
            <a:r>
              <a:rPr sz="1400" i="1" spc="-5" dirty="0">
                <a:latin typeface="Arial"/>
                <a:cs typeface="Arial"/>
              </a:rPr>
              <a:t>last year? </a:t>
            </a:r>
            <a:r>
              <a:rPr sz="1400" i="1" spc="-30" dirty="0">
                <a:latin typeface="Arial"/>
                <a:cs typeface="Arial"/>
              </a:rPr>
              <a:t>You  </a:t>
            </a:r>
            <a:r>
              <a:rPr sz="1400" i="1" spc="-5" dirty="0">
                <a:latin typeface="Arial"/>
                <a:cs typeface="Arial"/>
              </a:rPr>
              <a:t>are measuring </a:t>
            </a:r>
            <a:r>
              <a:rPr sz="1400" i="1" dirty="0">
                <a:latin typeface="Arial"/>
                <a:cs typeface="Arial"/>
              </a:rPr>
              <a:t>the costs </a:t>
            </a:r>
            <a:r>
              <a:rPr sz="1400" i="1" spc="-10" dirty="0">
                <a:latin typeface="Arial"/>
                <a:cs typeface="Arial"/>
              </a:rPr>
              <a:t>particularly. </a:t>
            </a:r>
            <a:r>
              <a:rPr sz="1400" i="1" dirty="0">
                <a:latin typeface="Arial"/>
                <a:cs typeface="Arial"/>
              </a:rPr>
              <a:t>(Security &amp;</a:t>
            </a:r>
            <a:r>
              <a:rPr sz="1400" i="1" spc="-19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Pub).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199390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Discussion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2940" y="64842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16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9240" y="1393952"/>
            <a:ext cx="8585200" cy="385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Protection of social mission (Battilana &amp; </a:t>
            </a:r>
            <a:r>
              <a:rPr sz="1600" spc="-10" dirty="0">
                <a:latin typeface="Arial"/>
                <a:cs typeface="Arial"/>
              </a:rPr>
              <a:t>Dorado, </a:t>
            </a:r>
            <a:r>
              <a:rPr sz="1600" spc="-5" dirty="0">
                <a:latin typeface="Arial"/>
                <a:cs typeface="Arial"/>
              </a:rPr>
              <a:t>2010; Phillips, 2006; Vickers &amp; </a:t>
            </a:r>
            <a:r>
              <a:rPr sz="1600" spc="-10" dirty="0">
                <a:latin typeface="Arial"/>
                <a:cs typeface="Arial"/>
              </a:rPr>
              <a:t>Lyon,</a:t>
            </a:r>
            <a:r>
              <a:rPr sz="1600" spc="17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2014).</a:t>
            </a:r>
            <a:endParaRPr sz="1600">
              <a:latin typeface="Arial"/>
              <a:cs typeface="Arial"/>
            </a:endParaRPr>
          </a:p>
          <a:p>
            <a:pPr marL="203200" marR="6350" algn="just">
              <a:lnSpc>
                <a:spcPct val="100000"/>
              </a:lnSpc>
              <a:spcBef>
                <a:spcPts val="1180"/>
              </a:spcBef>
            </a:pPr>
            <a:r>
              <a:rPr sz="1600" spc="-10" dirty="0">
                <a:latin typeface="Arial"/>
                <a:cs typeface="Arial"/>
              </a:rPr>
              <a:t>Does </a:t>
            </a:r>
            <a:r>
              <a:rPr sz="1600" spc="-5" dirty="0">
                <a:latin typeface="Arial"/>
                <a:cs typeface="Arial"/>
              </a:rPr>
              <a:t>this strong </a:t>
            </a:r>
            <a:r>
              <a:rPr sz="1600" spc="-10" dirty="0">
                <a:latin typeface="Arial"/>
                <a:cs typeface="Arial"/>
              </a:rPr>
              <a:t>organisational </a:t>
            </a:r>
            <a:r>
              <a:rPr sz="1600" spc="-5" dirty="0">
                <a:latin typeface="Arial"/>
                <a:cs typeface="Arial"/>
              </a:rPr>
              <a:t>culture </a:t>
            </a:r>
            <a:r>
              <a:rPr sz="1600" spc="-135" dirty="0">
                <a:latin typeface="Arial"/>
                <a:cs typeface="Arial"/>
              </a:rPr>
              <a:t>(Grönroos, </a:t>
            </a:r>
            <a:r>
              <a:rPr sz="1600" spc="-5" dirty="0">
                <a:latin typeface="Arial"/>
                <a:cs typeface="Arial"/>
              </a:rPr>
              <a:t>2011) help social enterprise to deliver the  services for resilience or does </a:t>
            </a:r>
            <a:r>
              <a:rPr sz="1600" spc="-10" dirty="0">
                <a:latin typeface="Arial"/>
                <a:cs typeface="Arial"/>
              </a:rPr>
              <a:t>it </a:t>
            </a:r>
            <a:r>
              <a:rPr sz="1600" spc="-5" dirty="0">
                <a:latin typeface="Arial"/>
                <a:cs typeface="Arial"/>
              </a:rPr>
              <a:t>cover the importance </a:t>
            </a:r>
            <a:r>
              <a:rPr sz="1600" dirty="0">
                <a:latin typeface="Arial"/>
                <a:cs typeface="Arial"/>
              </a:rPr>
              <a:t>of </a:t>
            </a:r>
            <a:r>
              <a:rPr sz="1600" spc="-5" dirty="0">
                <a:latin typeface="Arial"/>
                <a:cs typeface="Arial"/>
              </a:rPr>
              <a:t>changing </a:t>
            </a:r>
            <a:r>
              <a:rPr sz="1600" spc="-10" dirty="0">
                <a:latin typeface="Arial"/>
                <a:cs typeface="Arial"/>
              </a:rPr>
              <a:t>environment, </a:t>
            </a:r>
            <a:r>
              <a:rPr sz="1600" spc="-5" dirty="0">
                <a:latin typeface="Arial"/>
                <a:cs typeface="Arial"/>
              </a:rPr>
              <a:t>blunt  reaction (Lorsch, 1986) and undermine the “ability to adapt, innovate and </a:t>
            </a:r>
            <a:r>
              <a:rPr sz="1600" dirty="0">
                <a:latin typeface="Arial"/>
                <a:cs typeface="Arial"/>
              </a:rPr>
              <a:t>grow” </a:t>
            </a:r>
            <a:r>
              <a:rPr sz="1600" spc="-5" dirty="0">
                <a:latin typeface="Arial"/>
                <a:cs typeface="Arial"/>
              </a:rPr>
              <a:t>(Schein,  1991, p.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206)?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Multi-stakeholders – important resource </a:t>
            </a:r>
            <a:r>
              <a:rPr sz="1600" spc="-10" dirty="0">
                <a:latin typeface="Arial"/>
                <a:cs typeface="Arial"/>
              </a:rPr>
              <a:t>providers </a:t>
            </a:r>
            <a:r>
              <a:rPr sz="1600" spc="-5" dirty="0">
                <a:latin typeface="Arial"/>
                <a:cs typeface="Arial"/>
              </a:rPr>
              <a:t>(Freeman, </a:t>
            </a:r>
            <a:r>
              <a:rPr sz="1600" dirty="0">
                <a:latin typeface="Arial"/>
                <a:cs typeface="Arial"/>
              </a:rPr>
              <a:t>2010) </a:t>
            </a:r>
            <a:r>
              <a:rPr sz="1600" spc="-5" dirty="0">
                <a:latin typeface="Arial"/>
                <a:cs typeface="Arial"/>
              </a:rPr>
              <a:t>and resource dependence  (Pfeffer &amp; Salancik,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2003).</a:t>
            </a:r>
            <a:endParaRPr sz="1600">
              <a:latin typeface="Arial"/>
              <a:cs typeface="Arial"/>
            </a:endParaRPr>
          </a:p>
          <a:p>
            <a:pPr marL="203200" marR="5080" algn="just">
              <a:lnSpc>
                <a:spcPct val="100000"/>
              </a:lnSpc>
              <a:spcBef>
                <a:spcPts val="1180"/>
              </a:spcBef>
            </a:pPr>
            <a:r>
              <a:rPr sz="1600" spc="-10" dirty="0">
                <a:latin typeface="Arial"/>
                <a:cs typeface="Arial"/>
              </a:rPr>
              <a:t>Does </a:t>
            </a:r>
            <a:r>
              <a:rPr sz="1600" spc="-5" dirty="0">
                <a:latin typeface="Arial"/>
                <a:cs typeface="Arial"/>
              </a:rPr>
              <a:t>this a “chameleon-like” characteristic (Seanor and Meaton, 2008) help social enterprise  </a:t>
            </a:r>
            <a:r>
              <a:rPr sz="1600" spc="-10" dirty="0">
                <a:latin typeface="Arial"/>
                <a:cs typeface="Arial"/>
              </a:rPr>
              <a:t>shape </a:t>
            </a:r>
            <a:r>
              <a:rPr sz="1600" spc="-5" dirty="0">
                <a:latin typeface="Arial"/>
                <a:cs typeface="Arial"/>
              </a:rPr>
              <a:t>the environment for its </a:t>
            </a:r>
            <a:r>
              <a:rPr sz="1600" spc="-10" dirty="0">
                <a:latin typeface="Arial"/>
                <a:cs typeface="Arial"/>
              </a:rPr>
              <a:t>own </a:t>
            </a:r>
            <a:r>
              <a:rPr sz="1600" spc="-5" dirty="0">
                <a:latin typeface="Arial"/>
                <a:cs typeface="Arial"/>
              </a:rPr>
              <a:t>resilience (Teasdale, 2010) or does </a:t>
            </a:r>
            <a:r>
              <a:rPr sz="1600" dirty="0">
                <a:latin typeface="Arial"/>
                <a:cs typeface="Arial"/>
              </a:rPr>
              <a:t>it</a:t>
            </a:r>
            <a:r>
              <a:rPr sz="1600" spc="1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drifting?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Social </a:t>
            </a:r>
            <a:r>
              <a:rPr sz="1600" spc="-10" dirty="0">
                <a:latin typeface="Arial"/>
                <a:cs typeface="Arial"/>
              </a:rPr>
              <a:t>enterprise </a:t>
            </a:r>
            <a:r>
              <a:rPr sz="1600" spc="-5" dirty="0">
                <a:latin typeface="Arial"/>
                <a:cs typeface="Arial"/>
              </a:rPr>
              <a:t>at institutional level – An institutional cipher or a concept for</a:t>
            </a:r>
            <a:r>
              <a:rPr sz="1600" spc="8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legitimacy?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980" y="1715348"/>
            <a:ext cx="5989955" cy="3244850"/>
          </a:xfrm>
          <a:prstGeom prst="rect">
            <a:avLst/>
          </a:prstGeom>
        </p:spPr>
        <p:txBody>
          <a:bodyPr vert="horz" wrap="square" lIns="0" tIns="2813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15"/>
              </a:spcBef>
            </a:pPr>
            <a:r>
              <a:rPr sz="8800" b="1" spc="-5" dirty="0">
                <a:solidFill>
                  <a:srgbClr val="000000"/>
                </a:solidFill>
                <a:latin typeface="Arial"/>
                <a:cs typeface="Arial"/>
              </a:rPr>
              <a:t>Thank</a:t>
            </a:r>
            <a:r>
              <a:rPr sz="8800" b="1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8800" b="1" spc="-10" dirty="0">
                <a:solidFill>
                  <a:srgbClr val="000000"/>
                </a:solidFill>
                <a:latin typeface="Arial"/>
                <a:cs typeface="Arial"/>
              </a:rPr>
              <a:t>you!</a:t>
            </a:r>
            <a:endParaRPr sz="8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110"/>
              </a:spcBef>
            </a:pPr>
            <a:r>
              <a:rPr sz="8800" b="1" spc="-10" dirty="0">
                <a:solidFill>
                  <a:srgbClr val="000000"/>
                </a:solidFill>
                <a:latin typeface="Arial"/>
                <a:cs typeface="Arial"/>
              </a:rPr>
              <a:t>Q&amp;A</a:t>
            </a:r>
            <a:endParaRPr sz="8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82940" y="64842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17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30968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Social</a:t>
            </a:r>
            <a:r>
              <a:rPr spc="-70" dirty="0"/>
              <a:t> </a:t>
            </a:r>
            <a:r>
              <a:rPr spc="-5" dirty="0"/>
              <a:t>Enterprise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240" y="1393952"/>
            <a:ext cx="8582660" cy="1149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Changes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the </a:t>
            </a:r>
            <a:r>
              <a:rPr sz="1600" spc="-10" dirty="0">
                <a:latin typeface="Arial"/>
                <a:cs typeface="Arial"/>
              </a:rPr>
              <a:t>public </a:t>
            </a:r>
            <a:r>
              <a:rPr sz="1600" spc="-5" dirty="0">
                <a:latin typeface="Arial"/>
                <a:cs typeface="Arial"/>
              </a:rPr>
              <a:t>service </a:t>
            </a:r>
            <a:r>
              <a:rPr sz="1600" spc="-10" dirty="0">
                <a:latin typeface="Arial"/>
                <a:cs typeface="Arial"/>
              </a:rPr>
              <a:t>delivery </a:t>
            </a:r>
            <a:r>
              <a:rPr sz="1600" spc="-5" dirty="0">
                <a:latin typeface="Arial"/>
                <a:cs typeface="Arial"/>
              </a:rPr>
              <a:t>and the rise of </a:t>
            </a:r>
            <a:r>
              <a:rPr sz="1600" spc="-10" dirty="0">
                <a:latin typeface="Arial"/>
                <a:cs typeface="Arial"/>
              </a:rPr>
              <a:t>public </a:t>
            </a:r>
            <a:r>
              <a:rPr sz="1600" spc="-5" dirty="0">
                <a:latin typeface="Arial"/>
                <a:cs typeface="Arial"/>
              </a:rPr>
              <a:t>service </a:t>
            </a:r>
            <a:r>
              <a:rPr sz="1600" spc="-10" dirty="0">
                <a:latin typeface="Arial"/>
                <a:cs typeface="Arial"/>
              </a:rPr>
              <a:t>organisations</a:t>
            </a:r>
            <a:r>
              <a:rPr sz="1600" spc="8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(PSOs)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(Osborne </a:t>
            </a:r>
            <a:r>
              <a:rPr sz="1600" spc="-5" dirty="0">
                <a:latin typeface="Arial"/>
                <a:cs typeface="Arial"/>
              </a:rPr>
              <a:t>and Strokosch,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2013)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175"/>
              </a:spcBef>
            </a:pPr>
            <a:r>
              <a:rPr sz="1600" b="1" spc="-5" dirty="0">
                <a:latin typeface="Arial"/>
                <a:cs typeface="Arial"/>
              </a:rPr>
              <a:t>Social Enterprise </a:t>
            </a:r>
            <a:r>
              <a:rPr sz="1600" b="1" dirty="0">
                <a:latin typeface="Arial"/>
                <a:cs typeface="Arial"/>
              </a:rPr>
              <a:t>(SE): </a:t>
            </a:r>
            <a:r>
              <a:rPr sz="1600" b="1" spc="-10" dirty="0">
                <a:latin typeface="Arial"/>
                <a:cs typeface="Arial"/>
              </a:rPr>
              <a:t>the </a:t>
            </a:r>
            <a:r>
              <a:rPr sz="1600" b="1" dirty="0">
                <a:latin typeface="Arial"/>
                <a:cs typeface="Arial"/>
              </a:rPr>
              <a:t>primacy </a:t>
            </a:r>
            <a:r>
              <a:rPr sz="1600" b="1" spc="-5" dirty="0">
                <a:latin typeface="Arial"/>
                <a:cs typeface="Arial"/>
              </a:rPr>
              <a:t>of social </a:t>
            </a:r>
            <a:r>
              <a:rPr sz="1600" b="1" spc="-10" dirty="0">
                <a:latin typeface="Arial"/>
                <a:cs typeface="Arial"/>
              </a:rPr>
              <a:t>aims </a:t>
            </a:r>
            <a:r>
              <a:rPr sz="1600" b="1" dirty="0">
                <a:latin typeface="Arial"/>
                <a:cs typeface="Arial"/>
              </a:rPr>
              <a:t>and </a:t>
            </a:r>
            <a:r>
              <a:rPr sz="1600" b="1" spc="-10" dirty="0">
                <a:latin typeface="Arial"/>
                <a:cs typeface="Arial"/>
              </a:rPr>
              <a:t>the </a:t>
            </a:r>
            <a:r>
              <a:rPr sz="1600" b="1" spc="-5" dirty="0">
                <a:latin typeface="Arial"/>
                <a:cs typeface="Arial"/>
              </a:rPr>
              <a:t>employment </a:t>
            </a:r>
            <a:r>
              <a:rPr sz="1600" b="1" dirty="0">
                <a:latin typeface="Arial"/>
                <a:cs typeface="Arial"/>
              </a:rPr>
              <a:t>of </a:t>
            </a:r>
            <a:r>
              <a:rPr sz="1600" b="1" spc="-5" dirty="0">
                <a:latin typeface="Arial"/>
                <a:cs typeface="Arial"/>
              </a:rPr>
              <a:t>business  </a:t>
            </a:r>
            <a:r>
              <a:rPr sz="1600" b="1" spc="-10" dirty="0">
                <a:latin typeface="Arial"/>
                <a:cs typeface="Arial"/>
              </a:rPr>
              <a:t>approach </a:t>
            </a:r>
            <a:r>
              <a:rPr sz="1600" b="1" spc="-5" dirty="0">
                <a:latin typeface="Arial"/>
                <a:cs typeface="Arial"/>
              </a:rPr>
              <a:t>(Peattie </a:t>
            </a:r>
            <a:r>
              <a:rPr sz="1600" b="1" spc="-10" dirty="0">
                <a:latin typeface="Arial"/>
                <a:cs typeface="Arial"/>
              </a:rPr>
              <a:t>and Morley,</a:t>
            </a:r>
            <a:r>
              <a:rPr sz="1600" b="1" spc="1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2008)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5" name="object 5" descr="Scale weighing heart and money symbols"/>
          <p:cNvGrpSpPr/>
          <p:nvPr/>
        </p:nvGrpSpPr>
        <p:grpSpPr>
          <a:xfrm>
            <a:off x="2839895" y="2749295"/>
            <a:ext cx="2557780" cy="1373505"/>
            <a:chOff x="2839895" y="2749295"/>
            <a:chExt cx="2557780" cy="1373505"/>
          </a:xfrm>
        </p:grpSpPr>
        <p:sp>
          <p:nvSpPr>
            <p:cNvPr id="6" name="object 6"/>
            <p:cNvSpPr/>
            <p:nvPr/>
          </p:nvSpPr>
          <p:spPr>
            <a:xfrm>
              <a:off x="2839895" y="2749295"/>
              <a:ext cx="2557429" cy="13731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483431" y="3319277"/>
              <a:ext cx="476250" cy="361315"/>
            </a:xfrm>
            <a:custGeom>
              <a:avLst/>
              <a:gdLst/>
              <a:ahLst/>
              <a:cxnLst/>
              <a:rect l="l" t="t" r="r" b="b"/>
              <a:pathLst>
                <a:path w="476250" h="361314">
                  <a:moveTo>
                    <a:pt x="368302" y="0"/>
                  </a:moveTo>
                  <a:lnTo>
                    <a:pt x="326182" y="5767"/>
                  </a:lnTo>
                  <a:lnTo>
                    <a:pt x="285957" y="26140"/>
                  </a:lnTo>
                  <a:lnTo>
                    <a:pt x="251626" y="62388"/>
                  </a:lnTo>
                  <a:lnTo>
                    <a:pt x="237920" y="86862"/>
                  </a:lnTo>
                  <a:lnTo>
                    <a:pt x="224213" y="62388"/>
                  </a:lnTo>
                  <a:lnTo>
                    <a:pt x="189877" y="26140"/>
                  </a:lnTo>
                  <a:lnTo>
                    <a:pt x="149645" y="5767"/>
                  </a:lnTo>
                  <a:lnTo>
                    <a:pt x="107514" y="0"/>
                  </a:lnTo>
                  <a:lnTo>
                    <a:pt x="86987" y="2196"/>
                  </a:lnTo>
                  <a:lnTo>
                    <a:pt x="49509" y="15954"/>
                  </a:lnTo>
                  <a:lnTo>
                    <a:pt x="20131" y="41142"/>
                  </a:lnTo>
                  <a:lnTo>
                    <a:pt x="2852" y="76491"/>
                  </a:lnTo>
                  <a:lnTo>
                    <a:pt x="0" y="97578"/>
                  </a:lnTo>
                  <a:lnTo>
                    <a:pt x="1672" y="120729"/>
                  </a:lnTo>
                  <a:lnTo>
                    <a:pt x="20589" y="172587"/>
                  </a:lnTo>
                  <a:lnTo>
                    <a:pt x="63604" y="230796"/>
                  </a:lnTo>
                  <a:lnTo>
                    <a:pt x="95397" y="261884"/>
                  </a:lnTo>
                  <a:lnTo>
                    <a:pt x="134714" y="294084"/>
                  </a:lnTo>
                  <a:lnTo>
                    <a:pt x="182055" y="327236"/>
                  </a:lnTo>
                  <a:lnTo>
                    <a:pt x="237920" y="361182"/>
                  </a:lnTo>
                  <a:lnTo>
                    <a:pt x="293770" y="327236"/>
                  </a:lnTo>
                  <a:lnTo>
                    <a:pt x="341099" y="294084"/>
                  </a:lnTo>
                  <a:lnTo>
                    <a:pt x="380406" y="261884"/>
                  </a:lnTo>
                  <a:lnTo>
                    <a:pt x="412192" y="230796"/>
                  </a:lnTo>
                  <a:lnTo>
                    <a:pt x="436956" y="200977"/>
                  </a:lnTo>
                  <a:lnTo>
                    <a:pt x="467416" y="145785"/>
                  </a:lnTo>
                  <a:lnTo>
                    <a:pt x="475784" y="97578"/>
                  </a:lnTo>
                  <a:lnTo>
                    <a:pt x="472934" y="76491"/>
                  </a:lnTo>
                  <a:lnTo>
                    <a:pt x="455661" y="41142"/>
                  </a:lnTo>
                  <a:lnTo>
                    <a:pt x="426292" y="15954"/>
                  </a:lnTo>
                  <a:lnTo>
                    <a:pt x="388824" y="2196"/>
                  </a:lnTo>
                  <a:lnTo>
                    <a:pt x="36830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83431" y="3319277"/>
              <a:ext cx="476250" cy="361315"/>
            </a:xfrm>
            <a:custGeom>
              <a:avLst/>
              <a:gdLst/>
              <a:ahLst/>
              <a:cxnLst/>
              <a:rect l="l" t="t" r="r" b="b"/>
              <a:pathLst>
                <a:path w="476250" h="361314">
                  <a:moveTo>
                    <a:pt x="237920" y="86862"/>
                  </a:moveTo>
                  <a:lnTo>
                    <a:pt x="267805" y="42201"/>
                  </a:lnTo>
                  <a:lnTo>
                    <a:pt x="305583" y="14049"/>
                  </a:lnTo>
                  <a:lnTo>
                    <a:pt x="347255" y="1137"/>
                  </a:lnTo>
                  <a:lnTo>
                    <a:pt x="368302" y="0"/>
                  </a:lnTo>
                  <a:lnTo>
                    <a:pt x="388824" y="2196"/>
                  </a:lnTo>
                  <a:lnTo>
                    <a:pt x="426292" y="15954"/>
                  </a:lnTo>
                  <a:lnTo>
                    <a:pt x="455661" y="41142"/>
                  </a:lnTo>
                  <a:lnTo>
                    <a:pt x="472934" y="76491"/>
                  </a:lnTo>
                  <a:lnTo>
                    <a:pt x="475784" y="97578"/>
                  </a:lnTo>
                  <a:lnTo>
                    <a:pt x="474112" y="120729"/>
                  </a:lnTo>
                  <a:lnTo>
                    <a:pt x="455197" y="172587"/>
                  </a:lnTo>
                  <a:lnTo>
                    <a:pt x="412192" y="230796"/>
                  </a:lnTo>
                  <a:lnTo>
                    <a:pt x="380406" y="261884"/>
                  </a:lnTo>
                  <a:lnTo>
                    <a:pt x="341099" y="294084"/>
                  </a:lnTo>
                  <a:lnTo>
                    <a:pt x="293770" y="327236"/>
                  </a:lnTo>
                  <a:lnTo>
                    <a:pt x="237920" y="361182"/>
                  </a:lnTo>
                  <a:lnTo>
                    <a:pt x="182055" y="327236"/>
                  </a:lnTo>
                  <a:lnTo>
                    <a:pt x="134714" y="294084"/>
                  </a:lnTo>
                  <a:lnTo>
                    <a:pt x="95397" y="261884"/>
                  </a:lnTo>
                  <a:lnTo>
                    <a:pt x="63604" y="230796"/>
                  </a:lnTo>
                  <a:lnTo>
                    <a:pt x="38834" y="200977"/>
                  </a:lnTo>
                  <a:lnTo>
                    <a:pt x="8368" y="145785"/>
                  </a:lnTo>
                  <a:lnTo>
                    <a:pt x="0" y="97578"/>
                  </a:lnTo>
                  <a:lnTo>
                    <a:pt x="2852" y="76491"/>
                  </a:lnTo>
                  <a:lnTo>
                    <a:pt x="20131" y="41142"/>
                  </a:lnTo>
                  <a:lnTo>
                    <a:pt x="49509" y="15954"/>
                  </a:lnTo>
                  <a:lnTo>
                    <a:pt x="86987" y="2196"/>
                  </a:lnTo>
                  <a:lnTo>
                    <a:pt x="128567" y="1137"/>
                  </a:lnTo>
                  <a:lnTo>
                    <a:pt x="170248" y="14049"/>
                  </a:lnTo>
                  <a:lnTo>
                    <a:pt x="208032" y="42201"/>
                  </a:lnTo>
                  <a:lnTo>
                    <a:pt x="237920" y="86862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380231" y="3211055"/>
              <a:ext cx="304076" cy="4198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" name="object 4"/>
          <p:cNvSpPr txBox="1"/>
          <p:nvPr/>
        </p:nvSpPr>
        <p:spPr>
          <a:xfrm>
            <a:off x="269240" y="4393513"/>
            <a:ext cx="8583930" cy="1788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There</a:t>
            </a:r>
            <a:r>
              <a:rPr sz="1600" spc="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has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been</a:t>
            </a:r>
            <a:r>
              <a:rPr sz="1600" spc="1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strong</a:t>
            </a:r>
            <a:r>
              <a:rPr sz="1600" spc="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support</a:t>
            </a:r>
            <a:r>
              <a:rPr sz="1600" spc="1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taking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place</a:t>
            </a:r>
            <a:r>
              <a:rPr sz="1600" spc="114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in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Scotland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over</a:t>
            </a:r>
            <a:r>
              <a:rPr sz="1600" spc="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the</a:t>
            </a:r>
            <a:r>
              <a:rPr sz="1600" spc="1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last</a:t>
            </a:r>
            <a:r>
              <a:rPr sz="1600" spc="1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decade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(British</a:t>
            </a:r>
            <a:r>
              <a:rPr sz="1600" spc="1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Council,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2015).</a:t>
            </a:r>
            <a:endParaRPr sz="1600">
              <a:latin typeface="Arial"/>
              <a:cs typeface="Arial"/>
            </a:endParaRPr>
          </a:p>
          <a:p>
            <a:pPr marL="12700" marR="5715">
              <a:lnSpc>
                <a:spcPct val="100000"/>
              </a:lnSpc>
              <a:spcBef>
                <a:spcPts val="1175"/>
              </a:spcBef>
            </a:pPr>
            <a:r>
              <a:rPr sz="1600" spc="-5" dirty="0">
                <a:latin typeface="Arial"/>
                <a:cs typeface="Arial"/>
              </a:rPr>
              <a:t>“A </a:t>
            </a:r>
            <a:r>
              <a:rPr sz="1600" dirty="0">
                <a:latin typeface="Arial"/>
                <a:cs typeface="Arial"/>
              </a:rPr>
              <a:t>full </a:t>
            </a:r>
            <a:r>
              <a:rPr sz="1600" spc="-5" dirty="0">
                <a:latin typeface="Arial"/>
                <a:cs typeface="Arial"/>
              </a:rPr>
              <a:t>role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10" dirty="0">
                <a:latin typeface="Arial"/>
                <a:cs typeface="Arial"/>
              </a:rPr>
              <a:t>public </a:t>
            </a:r>
            <a:r>
              <a:rPr sz="1600" spc="-5" dirty="0">
                <a:latin typeface="Arial"/>
                <a:cs typeface="Arial"/>
              </a:rPr>
              <a:t>service reform through a greater </a:t>
            </a:r>
            <a:r>
              <a:rPr sz="1600" spc="-10" dirty="0">
                <a:latin typeface="Arial"/>
                <a:cs typeface="Arial"/>
              </a:rPr>
              <a:t>involvement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the design and delivery </a:t>
            </a:r>
            <a:r>
              <a:rPr sz="1600" spc="5" dirty="0">
                <a:latin typeface="Arial"/>
                <a:cs typeface="Arial"/>
              </a:rPr>
              <a:t>of  </a:t>
            </a:r>
            <a:r>
              <a:rPr sz="1600" spc="-5" dirty="0">
                <a:latin typeface="Arial"/>
                <a:cs typeface="Arial"/>
              </a:rPr>
              <a:t>services” and “sustainable economic </a:t>
            </a:r>
            <a:r>
              <a:rPr sz="1600" spc="-10" dirty="0">
                <a:latin typeface="Arial"/>
                <a:cs typeface="Arial"/>
              </a:rPr>
              <a:t>growth” </a:t>
            </a:r>
            <a:r>
              <a:rPr sz="1600" spc="-5" dirty="0">
                <a:latin typeface="Arial"/>
                <a:cs typeface="Arial"/>
              </a:rPr>
              <a:t>(Scottish </a:t>
            </a:r>
            <a:r>
              <a:rPr sz="1600" spc="-10" dirty="0">
                <a:latin typeface="Arial"/>
                <a:cs typeface="Arial"/>
              </a:rPr>
              <a:t>Government,</a:t>
            </a:r>
            <a:r>
              <a:rPr sz="1600" spc="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2012).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600" spc="-5" dirty="0">
                <a:latin typeface="Arial"/>
                <a:cs typeface="Arial"/>
              </a:rPr>
              <a:t>“We</a:t>
            </a:r>
            <a:r>
              <a:rPr sz="1600" spc="29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will</a:t>
            </a:r>
            <a:r>
              <a:rPr sz="1600" spc="28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continue</a:t>
            </a:r>
            <a:r>
              <a:rPr sz="1600" spc="28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to</a:t>
            </a:r>
            <a:r>
              <a:rPr sz="1600" spc="28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encourage</a:t>
            </a:r>
            <a:r>
              <a:rPr sz="1600" spc="3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and</a:t>
            </a:r>
            <a:r>
              <a:rPr sz="1600" spc="28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support</a:t>
            </a:r>
            <a:r>
              <a:rPr sz="1600" spc="28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the</a:t>
            </a:r>
            <a:r>
              <a:rPr sz="1600" spc="29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delivery</a:t>
            </a:r>
            <a:r>
              <a:rPr sz="1600" spc="2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of</a:t>
            </a:r>
            <a:r>
              <a:rPr sz="1600" spc="2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specialised</a:t>
            </a:r>
            <a:r>
              <a:rPr sz="1600" spc="2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business</a:t>
            </a:r>
            <a:r>
              <a:rPr sz="1600" spc="29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support</a:t>
            </a:r>
            <a:r>
              <a:rPr sz="1600" spc="27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to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enable social enterprise start-up, </a:t>
            </a:r>
            <a:r>
              <a:rPr sz="1600" spc="-10" dirty="0">
                <a:latin typeface="Arial"/>
                <a:cs typeface="Arial"/>
              </a:rPr>
              <a:t>growth </a:t>
            </a:r>
            <a:r>
              <a:rPr sz="1600" spc="-5" dirty="0">
                <a:latin typeface="Arial"/>
                <a:cs typeface="Arial"/>
              </a:rPr>
              <a:t>and resilience” (Scottish Government, 2016,</a:t>
            </a:r>
            <a:r>
              <a:rPr sz="1600" spc="1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p35).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4022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Exploratory</a:t>
            </a:r>
            <a:r>
              <a:rPr spc="-95" dirty="0"/>
              <a:t> </a:t>
            </a:r>
            <a:r>
              <a:rPr spc="-5" dirty="0"/>
              <a:t>Interviews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6868" y="1373276"/>
            <a:ext cx="4453255" cy="610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Methodology tool: Semi-structured interviews  Interviewees: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19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66762" y="2214626"/>
          <a:ext cx="7720962" cy="17421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8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4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7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714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Group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403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Scottish  Go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ern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ent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(GOV)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44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Local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ounc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ut  hority  (LOC)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174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SE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support  bodies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(SEU)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149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ber  of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Scottish 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Parliam  ent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(MSP)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35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ndepen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ent  consultant  (INP)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 marR="11557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Third/volunt  ary sector  umbrella  organi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ion  (TSU)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Number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56868" y="4762880"/>
            <a:ext cx="72612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Explored the perception </a:t>
            </a:r>
            <a:r>
              <a:rPr sz="1600" spc="-10" dirty="0">
                <a:latin typeface="Arial"/>
                <a:cs typeface="Arial"/>
              </a:rPr>
              <a:t>and </a:t>
            </a:r>
            <a:r>
              <a:rPr sz="1600" spc="-5" dirty="0">
                <a:latin typeface="Arial"/>
                <a:cs typeface="Arial"/>
              </a:rPr>
              <a:t>understanding of social enterprise, social </a:t>
            </a:r>
            <a:r>
              <a:rPr sz="1600" spc="-10" dirty="0">
                <a:latin typeface="Arial"/>
                <a:cs typeface="Arial"/>
              </a:rPr>
              <a:t>enterprise  </a:t>
            </a:r>
            <a:r>
              <a:rPr sz="1600" spc="-5" dirty="0">
                <a:latin typeface="Arial"/>
                <a:cs typeface="Arial"/>
              </a:rPr>
              <a:t>resilience and social </a:t>
            </a:r>
            <a:r>
              <a:rPr sz="1600" spc="-10" dirty="0">
                <a:latin typeface="Arial"/>
                <a:cs typeface="Arial"/>
              </a:rPr>
              <a:t>enterprise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public services delivery in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Scotland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4022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Exploratory</a:t>
            </a:r>
            <a:r>
              <a:rPr spc="-95" dirty="0"/>
              <a:t> </a:t>
            </a:r>
            <a:r>
              <a:rPr spc="-5" dirty="0"/>
              <a:t>Interviews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83565" y="1220546"/>
            <a:ext cx="8571230" cy="5026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20"/>
              </a:lnSpc>
              <a:spcBef>
                <a:spcPts val="95"/>
              </a:spcBef>
            </a:pP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</a:t>
            </a:r>
            <a:r>
              <a:rPr sz="1600" b="1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Perception: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0"/>
              </a:lnSpc>
            </a:pPr>
            <a:r>
              <a:rPr sz="1400" dirty="0">
                <a:latin typeface="Arial"/>
                <a:cs typeface="Arial"/>
              </a:rPr>
              <a:t>Social </a:t>
            </a:r>
            <a:r>
              <a:rPr sz="1400" spc="-5" dirty="0">
                <a:latin typeface="Arial"/>
                <a:cs typeface="Arial"/>
              </a:rPr>
              <a:t>mission, </a:t>
            </a:r>
            <a:r>
              <a:rPr sz="1400" dirty="0">
                <a:latin typeface="Arial"/>
                <a:cs typeface="Arial"/>
              </a:rPr>
              <a:t>Business </a:t>
            </a:r>
            <a:r>
              <a:rPr sz="1400" spc="-5" dirty="0">
                <a:latin typeface="Arial"/>
                <a:cs typeface="Arial"/>
              </a:rPr>
              <a:t>and </a:t>
            </a:r>
            <a:r>
              <a:rPr sz="1400" dirty="0">
                <a:latin typeface="Arial"/>
                <a:cs typeface="Arial"/>
              </a:rPr>
              <a:t>trading</a:t>
            </a:r>
            <a:r>
              <a:rPr sz="1400" spc="-1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activity</a:t>
            </a:r>
            <a:endParaRPr sz="1400">
              <a:latin typeface="Arial"/>
              <a:cs typeface="Arial"/>
            </a:endParaRPr>
          </a:p>
          <a:p>
            <a:pPr marL="12700" marR="68580">
              <a:lnSpc>
                <a:spcPct val="100000"/>
              </a:lnSpc>
              <a:spcBef>
                <a:spcPts val="600"/>
              </a:spcBef>
            </a:pPr>
            <a:r>
              <a:rPr sz="1400" spc="-5" dirty="0">
                <a:latin typeface="Arial"/>
                <a:cs typeface="Arial"/>
              </a:rPr>
              <a:t>BUT interviewees </a:t>
            </a:r>
            <a:r>
              <a:rPr sz="1400" dirty="0">
                <a:latin typeface="Arial"/>
                <a:cs typeface="Arial"/>
              </a:rPr>
              <a:t>from </a:t>
            </a:r>
            <a:r>
              <a:rPr sz="1400" spc="-5" dirty="0">
                <a:latin typeface="Arial"/>
                <a:cs typeface="Arial"/>
              </a:rPr>
              <a:t>different groups </a:t>
            </a:r>
            <a:r>
              <a:rPr sz="1400" spc="-10" dirty="0">
                <a:latin typeface="Arial"/>
                <a:cs typeface="Arial"/>
              </a:rPr>
              <a:t>have </a:t>
            </a:r>
            <a:r>
              <a:rPr sz="1400" spc="-5" dirty="0">
                <a:latin typeface="Arial"/>
                <a:cs typeface="Arial"/>
              </a:rPr>
              <a:t>different perceptions and claims of social enterprise. There is </a:t>
            </a:r>
            <a:r>
              <a:rPr sz="1400" dirty="0">
                <a:latin typeface="Arial"/>
                <a:cs typeface="Arial"/>
              </a:rPr>
              <a:t>a  </a:t>
            </a:r>
            <a:r>
              <a:rPr sz="1400" spc="-5" dirty="0">
                <a:latin typeface="Arial"/>
                <a:cs typeface="Arial"/>
              </a:rPr>
              <a:t>huge grey area about </a:t>
            </a:r>
            <a:r>
              <a:rPr sz="1400" dirty="0">
                <a:latin typeface="Arial"/>
                <a:cs typeface="Arial"/>
              </a:rPr>
              <a:t>the </a:t>
            </a:r>
            <a:r>
              <a:rPr sz="1400" spc="-5" dirty="0">
                <a:latin typeface="Arial"/>
                <a:cs typeface="Arial"/>
              </a:rPr>
              <a:t>business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side.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200" spc="10" dirty="0">
                <a:latin typeface="Arial"/>
                <a:cs typeface="Arial"/>
              </a:rPr>
              <a:t>“We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are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more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interested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in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seeing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more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enterprising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behaviours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across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third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sector”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(GOV4).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Arial"/>
              <a:cs typeface="Arial"/>
            </a:endParaRPr>
          </a:p>
          <a:p>
            <a:pPr marL="12700" marR="147955">
              <a:lnSpc>
                <a:spcPct val="100000"/>
              </a:lnSpc>
            </a:pPr>
            <a:r>
              <a:rPr sz="1200" spc="265" dirty="0">
                <a:latin typeface="Arial"/>
                <a:cs typeface="Arial"/>
              </a:rPr>
              <a:t>“So </a:t>
            </a:r>
            <a:r>
              <a:rPr sz="1200" dirty="0">
                <a:latin typeface="Arial"/>
                <a:cs typeface="Arial"/>
              </a:rPr>
              <a:t>I </a:t>
            </a:r>
            <a:r>
              <a:rPr sz="1200" spc="-5" dirty="0">
                <a:latin typeface="Arial"/>
                <a:cs typeface="Arial"/>
              </a:rPr>
              <a:t>suppose </a:t>
            </a:r>
            <a:r>
              <a:rPr sz="1200" dirty="0">
                <a:latin typeface="Arial"/>
                <a:cs typeface="Arial"/>
              </a:rPr>
              <a:t>for me </a:t>
            </a:r>
            <a:r>
              <a:rPr sz="1200" spc="-5" dirty="0">
                <a:latin typeface="Arial"/>
                <a:cs typeface="Arial"/>
              </a:rPr>
              <a:t>as long as there is </a:t>
            </a:r>
            <a:r>
              <a:rPr sz="1200" dirty="0">
                <a:latin typeface="Arial"/>
                <a:cs typeface="Arial"/>
              </a:rPr>
              <a:t>some </a:t>
            </a:r>
            <a:r>
              <a:rPr sz="1200" spc="-5" dirty="0">
                <a:latin typeface="Arial"/>
                <a:cs typeface="Arial"/>
              </a:rPr>
              <a:t>trading activity </a:t>
            </a:r>
            <a:r>
              <a:rPr sz="1200" dirty="0">
                <a:latin typeface="Arial"/>
                <a:cs typeface="Arial"/>
              </a:rPr>
              <a:t>and the benefit </a:t>
            </a:r>
            <a:r>
              <a:rPr sz="1200" spc="-5" dirty="0">
                <a:latin typeface="Arial"/>
                <a:cs typeface="Arial"/>
              </a:rPr>
              <a:t>goes </a:t>
            </a:r>
            <a:r>
              <a:rPr sz="1200" dirty="0">
                <a:latin typeface="Arial"/>
                <a:cs typeface="Arial"/>
              </a:rPr>
              <a:t>back </a:t>
            </a:r>
            <a:r>
              <a:rPr sz="1200" spc="-5" dirty="0">
                <a:latin typeface="Arial"/>
                <a:cs typeface="Arial"/>
              </a:rPr>
              <a:t>into </a:t>
            </a:r>
            <a:r>
              <a:rPr sz="1200" dirty="0">
                <a:latin typeface="Arial"/>
                <a:cs typeface="Arial"/>
              </a:rPr>
              <a:t>the cause and the </a:t>
            </a:r>
            <a:r>
              <a:rPr sz="1200" spc="-5" dirty="0">
                <a:latin typeface="Arial"/>
                <a:cs typeface="Arial"/>
              </a:rPr>
              <a:t>values </a:t>
            </a:r>
            <a:r>
              <a:rPr sz="1200" dirty="0">
                <a:latin typeface="Arial"/>
                <a:cs typeface="Arial"/>
              </a:rPr>
              <a:t>and  ethos </a:t>
            </a:r>
            <a:r>
              <a:rPr sz="1200" spc="-5" dirty="0">
                <a:latin typeface="Arial"/>
                <a:cs typeface="Arial"/>
              </a:rPr>
              <a:t>behind it is </a:t>
            </a:r>
            <a:r>
              <a:rPr sz="1200" spc="5" dirty="0">
                <a:latin typeface="Arial"/>
                <a:cs typeface="Arial"/>
              </a:rPr>
              <a:t>for </a:t>
            </a:r>
            <a:r>
              <a:rPr sz="1200" dirty="0">
                <a:latin typeface="Arial"/>
                <a:cs typeface="Arial"/>
              </a:rPr>
              <a:t>a social enterprise model, then I </a:t>
            </a:r>
            <a:r>
              <a:rPr sz="1200" spc="-10" dirty="0">
                <a:latin typeface="Arial"/>
                <a:cs typeface="Arial"/>
              </a:rPr>
              <a:t>will </a:t>
            </a:r>
            <a:r>
              <a:rPr sz="1200" dirty="0">
                <a:latin typeface="Arial"/>
                <a:cs typeface="Arial"/>
              </a:rPr>
              <a:t>say </a:t>
            </a:r>
            <a:r>
              <a:rPr sz="1200" spc="-5" dirty="0">
                <a:latin typeface="Arial"/>
                <a:cs typeface="Arial"/>
              </a:rPr>
              <a:t>it is </a:t>
            </a:r>
            <a:r>
              <a:rPr sz="1200" dirty="0">
                <a:latin typeface="Arial"/>
                <a:cs typeface="Arial"/>
              </a:rPr>
              <a:t>a social enterprise. I </a:t>
            </a:r>
            <a:r>
              <a:rPr sz="1200" spc="-5" dirty="0">
                <a:latin typeface="Arial"/>
                <a:cs typeface="Arial"/>
              </a:rPr>
              <a:t>probably don’t </a:t>
            </a:r>
            <a:r>
              <a:rPr sz="1200" dirty="0">
                <a:latin typeface="Arial"/>
                <a:cs typeface="Arial"/>
              </a:rPr>
              <a:t>stick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5" dirty="0">
                <a:latin typeface="Arial"/>
                <a:cs typeface="Arial"/>
              </a:rPr>
              <a:t>what </a:t>
            </a:r>
            <a:r>
              <a:rPr sz="1200" dirty="0">
                <a:latin typeface="Arial"/>
                <a:cs typeface="Arial"/>
              </a:rPr>
              <a:t>as those  </a:t>
            </a:r>
            <a:r>
              <a:rPr sz="1200" spc="-5" dirty="0">
                <a:latin typeface="Arial"/>
                <a:cs typeface="Arial"/>
              </a:rPr>
              <a:t>people </a:t>
            </a:r>
            <a:r>
              <a:rPr sz="1200" dirty="0">
                <a:latin typeface="Arial"/>
                <a:cs typeface="Arial"/>
              </a:rPr>
              <a:t>say about </a:t>
            </a:r>
            <a:r>
              <a:rPr sz="1200" spc="-5" dirty="0">
                <a:latin typeface="Arial"/>
                <a:cs typeface="Arial"/>
              </a:rPr>
              <a:t>over </a:t>
            </a:r>
            <a:r>
              <a:rPr sz="1200" dirty="0">
                <a:latin typeface="Arial"/>
                <a:cs typeface="Arial"/>
              </a:rPr>
              <a:t>50% of </a:t>
            </a:r>
            <a:r>
              <a:rPr sz="1200" spc="-5" dirty="0">
                <a:latin typeface="Arial"/>
                <a:cs typeface="Arial"/>
              </a:rPr>
              <a:t>trading income </a:t>
            </a:r>
            <a:r>
              <a:rPr sz="1200" dirty="0">
                <a:latin typeface="Arial"/>
                <a:cs typeface="Arial"/>
              </a:rPr>
              <a:t>or more. I suppose I see </a:t>
            </a:r>
            <a:r>
              <a:rPr sz="1200" spc="-5" dirty="0">
                <a:latin typeface="Arial"/>
                <a:cs typeface="Arial"/>
              </a:rPr>
              <a:t>it </a:t>
            </a:r>
            <a:r>
              <a:rPr sz="1200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lot </a:t>
            </a:r>
            <a:r>
              <a:rPr sz="1200" dirty="0">
                <a:latin typeface="Arial"/>
                <a:cs typeface="Arial"/>
              </a:rPr>
              <a:t>broader. I tend to </a:t>
            </a:r>
            <a:r>
              <a:rPr sz="1200" spc="-5" dirty="0">
                <a:latin typeface="Arial"/>
                <a:cs typeface="Arial"/>
              </a:rPr>
              <a:t>look </a:t>
            </a:r>
            <a:r>
              <a:rPr sz="1200" dirty="0">
                <a:latin typeface="Arial"/>
                <a:cs typeface="Arial"/>
              </a:rPr>
              <a:t>at the </a:t>
            </a:r>
            <a:r>
              <a:rPr sz="1200" spc="-5" dirty="0">
                <a:latin typeface="Arial"/>
                <a:cs typeface="Arial"/>
              </a:rPr>
              <a:t>third </a:t>
            </a:r>
            <a:r>
              <a:rPr sz="1200" dirty="0">
                <a:latin typeface="Arial"/>
                <a:cs typeface="Arial"/>
              </a:rPr>
              <a:t>sector </a:t>
            </a:r>
            <a:r>
              <a:rPr sz="1200" spc="-5" dirty="0">
                <a:latin typeface="Arial"/>
                <a:cs typeface="Arial"/>
              </a:rPr>
              <a:t>in  general </a:t>
            </a:r>
            <a:r>
              <a:rPr sz="1200" dirty="0">
                <a:latin typeface="Arial"/>
                <a:cs typeface="Arial"/>
              </a:rPr>
              <a:t>not </a:t>
            </a:r>
            <a:r>
              <a:rPr sz="1200" spc="-5" dirty="0">
                <a:latin typeface="Arial"/>
                <a:cs typeface="Arial"/>
              </a:rPr>
              <a:t>specifically </a:t>
            </a:r>
            <a:r>
              <a:rPr sz="1200" dirty="0">
                <a:latin typeface="Arial"/>
                <a:cs typeface="Arial"/>
              </a:rPr>
              <a:t>social </a:t>
            </a:r>
            <a:r>
              <a:rPr sz="1200" spc="-5" dirty="0">
                <a:latin typeface="Arial"/>
                <a:cs typeface="Arial"/>
              </a:rPr>
              <a:t>enterprise.”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(TSU2)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Arial"/>
              <a:cs typeface="Arial"/>
            </a:endParaRPr>
          </a:p>
          <a:p>
            <a:pPr marL="12700" marR="395605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“A </a:t>
            </a:r>
            <a:r>
              <a:rPr sz="1200" spc="-5" dirty="0">
                <a:latin typeface="Arial"/>
                <a:cs typeface="Arial"/>
              </a:rPr>
              <a:t>very simple definition is </a:t>
            </a:r>
            <a:r>
              <a:rPr sz="1200" dirty="0">
                <a:latin typeface="Arial"/>
                <a:cs typeface="Arial"/>
              </a:rPr>
              <a:t>that </a:t>
            </a:r>
            <a:r>
              <a:rPr sz="1200" spc="-5" dirty="0">
                <a:latin typeface="Arial"/>
                <a:cs typeface="Arial"/>
              </a:rPr>
              <a:t>it’s </a:t>
            </a:r>
            <a:r>
              <a:rPr sz="1200" dirty="0">
                <a:latin typeface="Arial"/>
                <a:cs typeface="Arial"/>
              </a:rPr>
              <a:t>a business </a:t>
            </a:r>
            <a:r>
              <a:rPr sz="1200" spc="-5" dirty="0">
                <a:latin typeface="Arial"/>
                <a:cs typeface="Arial"/>
              </a:rPr>
              <a:t>which specifically delivers </a:t>
            </a:r>
            <a:r>
              <a:rPr sz="1200" dirty="0">
                <a:latin typeface="Arial"/>
                <a:cs typeface="Arial"/>
              </a:rPr>
              <a:t>social or </a:t>
            </a:r>
            <a:r>
              <a:rPr sz="1200" spc="-5" dirty="0">
                <a:latin typeface="Arial"/>
                <a:cs typeface="Arial"/>
              </a:rPr>
              <a:t>environmental purpose. </a:t>
            </a:r>
            <a:r>
              <a:rPr sz="1200" dirty="0">
                <a:latin typeface="Arial"/>
                <a:cs typeface="Arial"/>
              </a:rPr>
              <a:t>So </a:t>
            </a:r>
            <a:r>
              <a:rPr sz="1200" spc="-5" dirty="0">
                <a:latin typeface="Arial"/>
                <a:cs typeface="Arial"/>
              </a:rPr>
              <a:t>it’s </a:t>
            </a:r>
            <a:r>
              <a:rPr sz="1200" dirty="0">
                <a:latin typeface="Arial"/>
                <a:cs typeface="Arial"/>
              </a:rPr>
              <a:t>set up to  </a:t>
            </a:r>
            <a:r>
              <a:rPr sz="1200" spc="-5" dirty="0">
                <a:latin typeface="Arial"/>
                <a:cs typeface="Arial"/>
              </a:rPr>
              <a:t>deliver </a:t>
            </a:r>
            <a:r>
              <a:rPr sz="1200" dirty="0">
                <a:latin typeface="Arial"/>
                <a:cs typeface="Arial"/>
              </a:rPr>
              <a:t>that </a:t>
            </a:r>
            <a:r>
              <a:rPr sz="1200" spc="-5" dirty="0">
                <a:latin typeface="Arial"/>
                <a:cs typeface="Arial"/>
              </a:rPr>
              <a:t>purpose…But in </a:t>
            </a:r>
            <a:r>
              <a:rPr sz="1200" dirty="0">
                <a:latin typeface="Arial"/>
                <a:cs typeface="Arial"/>
              </a:rPr>
              <a:t>terms of </a:t>
            </a:r>
            <a:r>
              <a:rPr sz="1200" spc="-5" dirty="0">
                <a:latin typeface="Arial"/>
                <a:cs typeface="Arial"/>
              </a:rPr>
              <a:t>trading </a:t>
            </a:r>
            <a:r>
              <a:rPr sz="1200" spc="-10" dirty="0">
                <a:latin typeface="Arial"/>
                <a:cs typeface="Arial"/>
              </a:rPr>
              <a:t>we </a:t>
            </a:r>
            <a:r>
              <a:rPr sz="1200" dirty="0">
                <a:latin typeface="Arial"/>
                <a:cs typeface="Arial"/>
              </a:rPr>
              <a:t>say </a:t>
            </a:r>
            <a:r>
              <a:rPr sz="1200" spc="-10" dirty="0">
                <a:latin typeface="Arial"/>
                <a:cs typeface="Arial"/>
              </a:rPr>
              <a:t>we </a:t>
            </a:r>
            <a:r>
              <a:rPr sz="1200" dirty="0">
                <a:latin typeface="Arial"/>
                <a:cs typeface="Arial"/>
              </a:rPr>
              <a:t>are </a:t>
            </a:r>
            <a:r>
              <a:rPr sz="1200" spc="-5" dirty="0">
                <a:latin typeface="Arial"/>
                <a:cs typeface="Arial"/>
              </a:rPr>
              <a:t>very liberal </a:t>
            </a:r>
            <a:r>
              <a:rPr sz="1200" dirty="0">
                <a:latin typeface="Arial"/>
                <a:cs typeface="Arial"/>
              </a:rPr>
              <a:t>and </a:t>
            </a:r>
            <a:r>
              <a:rPr sz="1200" spc="-5" dirty="0">
                <a:latin typeface="Arial"/>
                <a:cs typeface="Arial"/>
              </a:rPr>
              <a:t>saying </a:t>
            </a:r>
            <a:r>
              <a:rPr sz="1200" dirty="0">
                <a:latin typeface="Arial"/>
                <a:cs typeface="Arial"/>
              </a:rPr>
              <a:t>basically </a:t>
            </a:r>
            <a:r>
              <a:rPr sz="1200" spc="-5" dirty="0">
                <a:latin typeface="Arial"/>
                <a:cs typeface="Arial"/>
              </a:rPr>
              <a:t>inspiring trading.”</a:t>
            </a:r>
            <a:r>
              <a:rPr sz="1200" spc="-1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(SEU5)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 marL="12700" algn="just">
              <a:lnSpc>
                <a:spcPts val="1920"/>
              </a:lnSpc>
            </a:pP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 </a:t>
            </a:r>
            <a:r>
              <a:rPr sz="1600" b="1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Resilience: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ts val="1680"/>
              </a:lnSpc>
              <a:spcBef>
                <a:spcPts val="55"/>
              </a:spcBef>
            </a:pPr>
            <a:r>
              <a:rPr sz="1400" spc="-5" dirty="0">
                <a:latin typeface="Arial"/>
                <a:cs typeface="Arial"/>
              </a:rPr>
              <a:t>Diverse </a:t>
            </a:r>
            <a:r>
              <a:rPr sz="1400" spc="-10" dirty="0">
                <a:latin typeface="Arial"/>
                <a:cs typeface="Arial"/>
              </a:rPr>
              <a:t>understandings of </a:t>
            </a:r>
            <a:r>
              <a:rPr sz="1400" spc="-5" dirty="0">
                <a:latin typeface="Arial"/>
                <a:cs typeface="Arial"/>
              </a:rPr>
              <a:t>resilient social </a:t>
            </a:r>
            <a:r>
              <a:rPr sz="1400" spc="-10" dirty="0">
                <a:latin typeface="Arial"/>
                <a:cs typeface="Arial"/>
              </a:rPr>
              <a:t>enterprise, including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a) </a:t>
            </a:r>
            <a:r>
              <a:rPr sz="1400" spc="-5" dirty="0">
                <a:latin typeface="Arial"/>
                <a:cs typeface="Arial"/>
              </a:rPr>
              <a:t>ability to </a:t>
            </a:r>
            <a:r>
              <a:rPr sz="1400" spc="-10" dirty="0">
                <a:latin typeface="Arial"/>
                <a:cs typeface="Arial"/>
              </a:rPr>
              <a:t>continue;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b) </a:t>
            </a:r>
            <a:r>
              <a:rPr sz="1400" spc="-5" dirty="0">
                <a:latin typeface="Arial"/>
                <a:cs typeface="Arial"/>
              </a:rPr>
              <a:t>ability to </a:t>
            </a:r>
            <a:r>
              <a:rPr sz="1400" spc="-10" dirty="0">
                <a:latin typeface="Arial"/>
                <a:cs typeface="Arial"/>
              </a:rPr>
              <a:t>grow 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c)</a:t>
            </a:r>
            <a:r>
              <a:rPr sz="1400" spc="-10" dirty="0">
                <a:latin typeface="Arial"/>
                <a:cs typeface="Arial"/>
              </a:rPr>
              <a:t>independence from grant funding;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d) </a:t>
            </a:r>
            <a:r>
              <a:rPr sz="1400" spc="-10" dirty="0">
                <a:latin typeface="Arial"/>
                <a:cs typeface="Arial"/>
              </a:rPr>
              <a:t>diversifying income </a:t>
            </a:r>
            <a:r>
              <a:rPr sz="1400" spc="-5" dirty="0">
                <a:latin typeface="Arial"/>
                <a:cs typeface="Arial"/>
              </a:rPr>
              <a:t>source;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e) </a:t>
            </a:r>
            <a:r>
              <a:rPr sz="1400" spc="-10" dirty="0">
                <a:latin typeface="Arial"/>
                <a:cs typeface="Arial"/>
              </a:rPr>
              <a:t>having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10" dirty="0">
                <a:latin typeface="Arial"/>
                <a:cs typeface="Arial"/>
              </a:rPr>
              <a:t>reserve </a:t>
            </a:r>
            <a:r>
              <a:rPr sz="1400" spc="-5" dirty="0">
                <a:latin typeface="Arial"/>
                <a:cs typeface="Arial"/>
              </a:rPr>
              <a:t>for </a:t>
            </a:r>
            <a:r>
              <a:rPr sz="1400" spc="-10" dirty="0">
                <a:latin typeface="Arial"/>
                <a:cs typeface="Arial"/>
              </a:rPr>
              <a:t>business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carry  on;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f)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sustainable business;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g) </a:t>
            </a:r>
            <a:r>
              <a:rPr sz="1400" spc="-5" dirty="0">
                <a:latin typeface="Arial"/>
                <a:cs typeface="Arial"/>
              </a:rPr>
              <a:t>good leadership and good governance;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h) </a:t>
            </a:r>
            <a:r>
              <a:rPr sz="1400" spc="-5" dirty="0">
                <a:latin typeface="Arial"/>
                <a:cs typeface="Arial"/>
              </a:rPr>
              <a:t>paying </a:t>
            </a:r>
            <a:r>
              <a:rPr sz="1400" spc="-10" dirty="0">
                <a:latin typeface="Arial"/>
                <a:cs typeface="Arial"/>
              </a:rPr>
              <a:t>living</a:t>
            </a:r>
            <a:r>
              <a:rPr sz="1400" spc="-20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wage.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1400" spc="-5" dirty="0">
                <a:latin typeface="Arial"/>
                <a:cs typeface="Arial"/>
              </a:rPr>
              <a:t>BUT expectations on better business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performance</a:t>
            </a:r>
            <a:endParaRPr sz="1400">
              <a:latin typeface="Arial"/>
              <a:cs typeface="Arial"/>
            </a:endParaRPr>
          </a:p>
          <a:p>
            <a:pPr marL="12700" marR="71755">
              <a:lnSpc>
                <a:spcPct val="100000"/>
              </a:lnSpc>
              <a:spcBef>
                <a:spcPts val="1210"/>
              </a:spcBef>
            </a:pPr>
            <a:r>
              <a:rPr sz="1200" dirty="0">
                <a:latin typeface="Arial"/>
                <a:cs typeface="Arial"/>
              </a:rPr>
              <a:t>“I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suspect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they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maybe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hang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longer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because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social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mission…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 </a:t>
            </a:r>
            <a:r>
              <a:rPr sz="1200" spc="-5" dirty="0">
                <a:latin typeface="Arial"/>
                <a:cs typeface="Arial"/>
              </a:rPr>
              <a:t>would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argue </a:t>
            </a:r>
            <a:r>
              <a:rPr sz="1200" dirty="0">
                <a:latin typeface="Arial"/>
                <a:cs typeface="Arial"/>
              </a:rPr>
              <a:t>there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is</a:t>
            </a:r>
            <a:r>
              <a:rPr sz="1200" dirty="0">
                <a:latin typeface="Arial"/>
                <a:cs typeface="Arial"/>
              </a:rPr>
              <a:t> a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potential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drive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by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nature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 </a:t>
            </a:r>
            <a:r>
              <a:rPr sz="1200" spc="25" dirty="0">
                <a:latin typeface="Arial"/>
                <a:cs typeface="Arial"/>
              </a:rPr>
              <a:t>the  </a:t>
            </a:r>
            <a:r>
              <a:rPr sz="1200" dirty="0">
                <a:latin typeface="Arial"/>
                <a:cs typeface="Arial"/>
              </a:rPr>
              <a:t>sector </a:t>
            </a:r>
            <a:r>
              <a:rPr sz="1200" spc="-5" dirty="0">
                <a:latin typeface="Arial"/>
                <a:cs typeface="Arial"/>
              </a:rPr>
              <a:t>which </a:t>
            </a:r>
            <a:r>
              <a:rPr sz="1200" dirty="0">
                <a:latin typeface="Arial"/>
                <a:cs typeface="Arial"/>
              </a:rPr>
              <a:t>makes them more </a:t>
            </a:r>
            <a:r>
              <a:rPr sz="1200" spc="-5" dirty="0">
                <a:latin typeface="Arial"/>
                <a:cs typeface="Arial"/>
              </a:rPr>
              <a:t>resilient </a:t>
            </a:r>
            <a:r>
              <a:rPr sz="1200" dirty="0">
                <a:latin typeface="Arial"/>
                <a:cs typeface="Arial"/>
              </a:rPr>
              <a:t>or makes them </a:t>
            </a:r>
            <a:r>
              <a:rPr sz="1200" spc="-5" dirty="0">
                <a:latin typeface="Arial"/>
                <a:cs typeface="Arial"/>
              </a:rPr>
              <a:t>appear </a:t>
            </a:r>
            <a:r>
              <a:rPr sz="1200" dirty="0">
                <a:latin typeface="Arial"/>
                <a:cs typeface="Arial"/>
              </a:rPr>
              <a:t>more </a:t>
            </a:r>
            <a:r>
              <a:rPr sz="1200" spc="-5" dirty="0">
                <a:latin typeface="Arial"/>
                <a:cs typeface="Arial"/>
              </a:rPr>
              <a:t>resilient. </a:t>
            </a:r>
            <a:r>
              <a:rPr sz="1200" dirty="0">
                <a:latin typeface="Arial"/>
                <a:cs typeface="Arial"/>
              </a:rPr>
              <a:t>But </a:t>
            </a:r>
            <a:r>
              <a:rPr sz="1200" spc="-5" dirty="0">
                <a:latin typeface="Arial"/>
                <a:cs typeface="Arial"/>
              </a:rPr>
              <a:t>whether </a:t>
            </a:r>
            <a:r>
              <a:rPr sz="1200" dirty="0">
                <a:latin typeface="Arial"/>
                <a:cs typeface="Arial"/>
              </a:rPr>
              <a:t>that </a:t>
            </a:r>
            <a:r>
              <a:rPr sz="1200" spc="-5" dirty="0">
                <a:latin typeface="Arial"/>
                <a:cs typeface="Arial"/>
              </a:rPr>
              <a:t>is </a:t>
            </a:r>
            <a:r>
              <a:rPr sz="1200" dirty="0">
                <a:latin typeface="Arial"/>
                <a:cs typeface="Arial"/>
              </a:rPr>
              <a:t>real </a:t>
            </a:r>
            <a:r>
              <a:rPr sz="1200" spc="-5" dirty="0">
                <a:latin typeface="Arial"/>
                <a:cs typeface="Arial"/>
              </a:rPr>
              <a:t>in </a:t>
            </a:r>
            <a:r>
              <a:rPr sz="1200" dirty="0">
                <a:latin typeface="Arial"/>
                <a:cs typeface="Arial"/>
              </a:rPr>
              <a:t>terms of </a:t>
            </a:r>
            <a:r>
              <a:rPr sz="1200" spc="-5" dirty="0">
                <a:latin typeface="Arial"/>
                <a:cs typeface="Arial"/>
              </a:rPr>
              <a:t>financial  ability </a:t>
            </a:r>
            <a:r>
              <a:rPr sz="1200" dirty="0">
                <a:latin typeface="Arial"/>
                <a:cs typeface="Arial"/>
              </a:rPr>
              <a:t>or </a:t>
            </a:r>
            <a:r>
              <a:rPr sz="1200" spc="-5" dirty="0">
                <a:latin typeface="Arial"/>
                <a:cs typeface="Arial"/>
              </a:rPr>
              <a:t>anything else is debatable.”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(SEU2)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4022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Exploratory</a:t>
            </a:r>
            <a:r>
              <a:rPr spc="-95" dirty="0"/>
              <a:t> </a:t>
            </a:r>
            <a:r>
              <a:rPr spc="-5" dirty="0"/>
              <a:t>Interviews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16814" y="1301877"/>
            <a:ext cx="8639175" cy="35007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Social Enterprise </a:t>
            </a:r>
            <a:r>
              <a:rPr sz="1600" b="1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 </a:t>
            </a: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Public</a:t>
            </a:r>
            <a:r>
              <a:rPr sz="1600" b="1" i="1" u="sng" spc="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Services: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-Recognition of social </a:t>
            </a:r>
            <a:r>
              <a:rPr sz="1600" spc="-10" dirty="0">
                <a:latin typeface="Arial"/>
                <a:cs typeface="Arial"/>
              </a:rPr>
              <a:t>enterprise’s </a:t>
            </a:r>
            <a:r>
              <a:rPr sz="1600" spc="-5" dirty="0">
                <a:latin typeface="Arial"/>
                <a:cs typeface="Arial"/>
              </a:rPr>
              <a:t>role in addressing </a:t>
            </a:r>
            <a:r>
              <a:rPr sz="1600" spc="-10" dirty="0">
                <a:latin typeface="Arial"/>
                <a:cs typeface="Arial"/>
              </a:rPr>
              <a:t>unmet </a:t>
            </a:r>
            <a:r>
              <a:rPr sz="1600" spc="-5" dirty="0">
                <a:latin typeface="Arial"/>
                <a:cs typeface="Arial"/>
              </a:rPr>
              <a:t>service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needs.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300" spc="-10" dirty="0">
                <a:latin typeface="Arial"/>
                <a:cs typeface="Arial"/>
              </a:rPr>
              <a:t>“My experience </a:t>
            </a:r>
            <a:r>
              <a:rPr sz="1300" spc="-5" dirty="0">
                <a:latin typeface="Arial"/>
                <a:cs typeface="Arial"/>
              </a:rPr>
              <a:t>in </a:t>
            </a:r>
            <a:r>
              <a:rPr sz="1300" spc="-10" dirty="0">
                <a:latin typeface="Arial"/>
                <a:cs typeface="Arial"/>
              </a:rPr>
              <a:t>several </a:t>
            </a:r>
            <a:r>
              <a:rPr sz="1300" spc="-5" dirty="0">
                <a:latin typeface="Arial"/>
                <a:cs typeface="Arial"/>
              </a:rPr>
              <a:t>sites </a:t>
            </a:r>
            <a:r>
              <a:rPr sz="1300" spc="-10" dirty="0">
                <a:latin typeface="Arial"/>
                <a:cs typeface="Arial"/>
              </a:rPr>
              <a:t>I’ve been </a:t>
            </a:r>
            <a:r>
              <a:rPr sz="1300" spc="-5" dirty="0">
                <a:latin typeface="Arial"/>
                <a:cs typeface="Arial"/>
              </a:rPr>
              <a:t>to, </a:t>
            </a:r>
            <a:r>
              <a:rPr sz="1300" spc="-10" dirty="0">
                <a:latin typeface="Arial"/>
                <a:cs typeface="Arial"/>
              </a:rPr>
              <a:t>which are </a:t>
            </a:r>
            <a:r>
              <a:rPr sz="1300" spc="-5" dirty="0">
                <a:latin typeface="Arial"/>
                <a:cs typeface="Arial"/>
              </a:rPr>
              <a:t>social </a:t>
            </a:r>
            <a:r>
              <a:rPr sz="1300" spc="-10" dirty="0">
                <a:latin typeface="Arial"/>
                <a:cs typeface="Arial"/>
              </a:rPr>
              <a:t>enterprises, delivering </a:t>
            </a:r>
            <a:r>
              <a:rPr sz="1300" spc="-5" dirty="0">
                <a:latin typeface="Arial"/>
                <a:cs typeface="Arial"/>
              </a:rPr>
              <a:t>social </a:t>
            </a:r>
            <a:r>
              <a:rPr sz="1300" spc="-10" dirty="0">
                <a:latin typeface="Arial"/>
                <a:cs typeface="Arial"/>
              </a:rPr>
              <a:t>services, </a:t>
            </a:r>
            <a:r>
              <a:rPr sz="1300" spc="-5" dirty="0">
                <a:latin typeface="Arial"/>
                <a:cs typeface="Arial"/>
              </a:rPr>
              <a:t>is that they take a  much more robust </a:t>
            </a:r>
            <a:r>
              <a:rPr sz="1300" spc="-10" dirty="0">
                <a:latin typeface="Arial"/>
                <a:cs typeface="Arial"/>
              </a:rPr>
              <a:t>approach </a:t>
            </a:r>
            <a:r>
              <a:rPr sz="1300" spc="-5" dirty="0">
                <a:latin typeface="Arial"/>
                <a:cs typeface="Arial"/>
              </a:rPr>
              <a:t>to really </a:t>
            </a:r>
            <a:r>
              <a:rPr sz="1300" spc="-10" dirty="0">
                <a:latin typeface="Arial"/>
                <a:cs typeface="Arial"/>
              </a:rPr>
              <a:t>and </a:t>
            </a:r>
            <a:r>
              <a:rPr sz="1300" spc="-5" dirty="0">
                <a:latin typeface="Arial"/>
                <a:cs typeface="Arial"/>
              </a:rPr>
              <a:t>truly </a:t>
            </a:r>
            <a:r>
              <a:rPr sz="1300" spc="-10" dirty="0">
                <a:latin typeface="Arial"/>
                <a:cs typeface="Arial"/>
              </a:rPr>
              <a:t>genuine understanding </a:t>
            </a:r>
            <a:r>
              <a:rPr sz="1300" spc="-5" dirty="0">
                <a:latin typeface="Arial"/>
                <a:cs typeface="Arial"/>
              </a:rPr>
              <a:t>of the </a:t>
            </a:r>
            <a:r>
              <a:rPr sz="1300" spc="-10" dirty="0">
                <a:latin typeface="Arial"/>
                <a:cs typeface="Arial"/>
              </a:rPr>
              <a:t>needs </a:t>
            </a:r>
            <a:r>
              <a:rPr sz="1300" spc="-5" dirty="0">
                <a:latin typeface="Arial"/>
                <a:cs typeface="Arial"/>
              </a:rPr>
              <a:t>of </a:t>
            </a:r>
            <a:r>
              <a:rPr sz="1300" spc="-10" dirty="0">
                <a:latin typeface="Arial"/>
                <a:cs typeface="Arial"/>
              </a:rPr>
              <a:t>people, </a:t>
            </a:r>
            <a:r>
              <a:rPr sz="1300" spc="-5" dirty="0">
                <a:latin typeface="Arial"/>
                <a:cs typeface="Arial"/>
              </a:rPr>
              <a:t>in their family, in the  community they </a:t>
            </a:r>
            <a:r>
              <a:rPr sz="1300" spc="-10" dirty="0">
                <a:latin typeface="Arial"/>
                <a:cs typeface="Arial"/>
              </a:rPr>
              <a:t>are trying </a:t>
            </a:r>
            <a:r>
              <a:rPr sz="1300" spc="-5" dirty="0">
                <a:latin typeface="Arial"/>
                <a:cs typeface="Arial"/>
              </a:rPr>
              <a:t>to sort or they </a:t>
            </a:r>
            <a:r>
              <a:rPr sz="1300" spc="-10" dirty="0">
                <a:latin typeface="Arial"/>
                <a:cs typeface="Arial"/>
              </a:rPr>
              <a:t>are trying </a:t>
            </a:r>
            <a:r>
              <a:rPr sz="1300" spc="-5" dirty="0">
                <a:latin typeface="Arial"/>
                <a:cs typeface="Arial"/>
              </a:rPr>
              <a:t>to </a:t>
            </a:r>
            <a:r>
              <a:rPr sz="1300" spc="-10" dirty="0">
                <a:latin typeface="Arial"/>
                <a:cs typeface="Arial"/>
              </a:rPr>
              <a:t>work </a:t>
            </a:r>
            <a:r>
              <a:rPr sz="1300" spc="-5" dirty="0">
                <a:latin typeface="Arial"/>
                <a:cs typeface="Arial"/>
              </a:rPr>
              <a:t>on…So </a:t>
            </a:r>
            <a:r>
              <a:rPr sz="1300" spc="-10" dirty="0">
                <a:latin typeface="Arial"/>
                <a:cs typeface="Arial"/>
              </a:rPr>
              <a:t>where public services aren’t </a:t>
            </a:r>
            <a:r>
              <a:rPr sz="1300" spc="-5" dirty="0">
                <a:latin typeface="Arial"/>
                <a:cs typeface="Arial"/>
              </a:rPr>
              <a:t>meeting the </a:t>
            </a:r>
            <a:r>
              <a:rPr sz="1300" spc="-10" dirty="0">
                <a:latin typeface="Arial"/>
                <a:cs typeface="Arial"/>
              </a:rPr>
              <a:t>needs of  people </a:t>
            </a:r>
            <a:r>
              <a:rPr sz="1300" spc="-5" dirty="0">
                <a:latin typeface="Arial"/>
                <a:cs typeface="Arial"/>
              </a:rPr>
              <a:t>they </a:t>
            </a:r>
            <a:r>
              <a:rPr sz="1300" spc="-10" dirty="0">
                <a:latin typeface="Arial"/>
                <a:cs typeface="Arial"/>
              </a:rPr>
              <a:t>are helping achieve </a:t>
            </a:r>
            <a:r>
              <a:rPr sz="1300" spc="-5" dirty="0">
                <a:latin typeface="Arial"/>
                <a:cs typeface="Arial"/>
              </a:rPr>
              <a:t>a bit </a:t>
            </a:r>
            <a:r>
              <a:rPr sz="1300" spc="-10" dirty="0">
                <a:latin typeface="Arial"/>
                <a:cs typeface="Arial"/>
              </a:rPr>
              <a:t>what </a:t>
            </a:r>
            <a:r>
              <a:rPr sz="1300" spc="-5" dirty="0">
                <a:latin typeface="Arial"/>
                <a:cs typeface="Arial"/>
              </a:rPr>
              <a:t>Scotland </a:t>
            </a:r>
            <a:r>
              <a:rPr sz="1300" spc="-10" dirty="0">
                <a:latin typeface="Arial"/>
                <a:cs typeface="Arial"/>
              </a:rPr>
              <a:t>people want </a:t>
            </a:r>
            <a:r>
              <a:rPr sz="1300" spc="-5" dirty="0">
                <a:latin typeface="Arial"/>
                <a:cs typeface="Arial"/>
              </a:rPr>
              <a:t>to see.”</a:t>
            </a:r>
            <a:r>
              <a:rPr sz="1300" spc="30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(GOV1)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600" spc="-5" dirty="0">
                <a:latin typeface="Arial"/>
                <a:cs typeface="Arial"/>
              </a:rPr>
              <a:t>BUT</a:t>
            </a:r>
            <a:endParaRPr sz="16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spcBef>
                <a:spcPts val="600"/>
              </a:spcBef>
              <a:buChar char="-"/>
              <a:tabLst>
                <a:tab pos="137795" algn="l"/>
              </a:tabLst>
            </a:pPr>
            <a:r>
              <a:rPr sz="1600" spc="-5" dirty="0">
                <a:latin typeface="Arial"/>
                <a:cs typeface="Arial"/>
              </a:rPr>
              <a:t>The </a:t>
            </a:r>
            <a:r>
              <a:rPr sz="1600" spc="-10" dirty="0">
                <a:latin typeface="Arial"/>
                <a:cs typeface="Arial"/>
              </a:rPr>
              <a:t>awareness </a:t>
            </a:r>
            <a:r>
              <a:rPr sz="1600" spc="-5" dirty="0">
                <a:latin typeface="Arial"/>
                <a:cs typeface="Arial"/>
              </a:rPr>
              <a:t>or understandings of social </a:t>
            </a:r>
            <a:r>
              <a:rPr sz="1600" spc="-10" dirty="0">
                <a:latin typeface="Arial"/>
                <a:cs typeface="Arial"/>
              </a:rPr>
              <a:t>enterprise varied </a:t>
            </a:r>
            <a:r>
              <a:rPr sz="1600" spc="-5" dirty="0">
                <a:latin typeface="Arial"/>
                <a:cs typeface="Arial"/>
              </a:rPr>
              <a:t>among local</a:t>
            </a:r>
            <a:r>
              <a:rPr sz="1600" spc="9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authorities;</a:t>
            </a:r>
            <a:endParaRPr sz="16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spcBef>
                <a:spcPts val="600"/>
              </a:spcBef>
              <a:buChar char="-"/>
              <a:tabLst>
                <a:tab pos="137795" algn="l"/>
              </a:tabLst>
            </a:pPr>
            <a:r>
              <a:rPr sz="1600" spc="-5" dirty="0">
                <a:latin typeface="Arial"/>
                <a:cs typeface="Arial"/>
              </a:rPr>
              <a:t>Lack of collaboration in local social </a:t>
            </a:r>
            <a:r>
              <a:rPr sz="1600" spc="-10" dirty="0">
                <a:latin typeface="Arial"/>
                <a:cs typeface="Arial"/>
              </a:rPr>
              <a:t>enterprise </a:t>
            </a:r>
            <a:r>
              <a:rPr sz="1600" spc="-5" dirty="0">
                <a:latin typeface="Arial"/>
                <a:cs typeface="Arial"/>
              </a:rPr>
              <a:t>development;</a:t>
            </a:r>
            <a:endParaRPr sz="16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spcBef>
                <a:spcPts val="600"/>
              </a:spcBef>
              <a:buChar char="-"/>
              <a:tabLst>
                <a:tab pos="137795" algn="l"/>
              </a:tabLst>
            </a:pPr>
            <a:r>
              <a:rPr sz="1600" spc="-10" dirty="0">
                <a:latin typeface="Arial"/>
                <a:cs typeface="Arial"/>
              </a:rPr>
              <a:t>Concern about </a:t>
            </a:r>
            <a:r>
              <a:rPr sz="1600" spc="-5" dirty="0">
                <a:latin typeface="Arial"/>
                <a:cs typeface="Arial"/>
              </a:rPr>
              <a:t>social </a:t>
            </a:r>
            <a:r>
              <a:rPr sz="1600" spc="-10" dirty="0">
                <a:latin typeface="Arial"/>
                <a:cs typeface="Arial"/>
              </a:rPr>
              <a:t>enterprises’ </a:t>
            </a:r>
            <a:r>
              <a:rPr sz="1600" spc="-5" dirty="0">
                <a:latin typeface="Arial"/>
                <a:cs typeface="Arial"/>
              </a:rPr>
              <a:t>capability in services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delivery;</a:t>
            </a:r>
            <a:endParaRPr sz="1600">
              <a:latin typeface="Arial"/>
              <a:cs typeface="Arial"/>
            </a:endParaRPr>
          </a:p>
          <a:p>
            <a:pPr marL="137160" indent="-125095">
              <a:lnSpc>
                <a:spcPct val="100000"/>
              </a:lnSpc>
              <a:spcBef>
                <a:spcPts val="600"/>
              </a:spcBef>
              <a:buChar char="-"/>
              <a:tabLst>
                <a:tab pos="137795" algn="l"/>
              </a:tabLst>
            </a:pPr>
            <a:r>
              <a:rPr sz="1600" spc="-5" dirty="0">
                <a:latin typeface="Arial"/>
                <a:cs typeface="Arial"/>
              </a:rPr>
              <a:t>Social enterprises’ low </a:t>
            </a:r>
            <a:r>
              <a:rPr sz="1600" spc="-10" dirty="0">
                <a:latin typeface="Arial"/>
                <a:cs typeface="Arial"/>
              </a:rPr>
              <a:t>engagement </a:t>
            </a:r>
            <a:r>
              <a:rPr sz="1600" spc="-5" dirty="0">
                <a:latin typeface="Arial"/>
                <a:cs typeface="Arial"/>
              </a:rPr>
              <a:t>in public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contracts.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0523"/>
            <a:ext cx="388556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Social Enterprise</a:t>
            </a:r>
            <a:r>
              <a:rPr spc="-80" dirty="0"/>
              <a:t> </a:t>
            </a:r>
            <a:r>
              <a:rPr spc="-5" dirty="0"/>
              <a:t>and  Resilience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240" y="1314704"/>
            <a:ext cx="4028440" cy="2289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Social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Enterprise</a:t>
            </a:r>
            <a:endParaRPr sz="1600" dirty="0">
              <a:latin typeface="Arial"/>
              <a:cs typeface="Arial"/>
            </a:endParaRPr>
          </a:p>
          <a:p>
            <a:pPr marL="12700" marR="5715">
              <a:lnSpc>
                <a:spcPct val="100000"/>
              </a:lnSpc>
              <a:spcBef>
                <a:spcPts val="1175"/>
              </a:spcBef>
              <a:buSzPct val="93750"/>
              <a:buChar char="•"/>
              <a:tabLst>
                <a:tab pos="84455" algn="l"/>
              </a:tabLst>
            </a:pPr>
            <a:r>
              <a:rPr sz="1600" spc="-5" dirty="0">
                <a:latin typeface="Arial"/>
                <a:cs typeface="Arial"/>
              </a:rPr>
              <a:t>Social enterprise’s hybrid nature sustains  its existence (Laville &amp; </a:t>
            </a:r>
            <a:r>
              <a:rPr sz="1600" spc="-10" dirty="0">
                <a:latin typeface="Arial"/>
                <a:cs typeface="Arial"/>
              </a:rPr>
              <a:t>Nyssens,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2001).</a:t>
            </a:r>
            <a:endParaRPr sz="16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190"/>
              </a:spcBef>
              <a:tabLst>
                <a:tab pos="528955" algn="l"/>
                <a:tab pos="1250315" algn="l"/>
                <a:tab pos="1995170" algn="l"/>
                <a:tab pos="2762250" algn="l"/>
                <a:tab pos="3033395" algn="l"/>
              </a:tabLst>
            </a:pPr>
            <a:r>
              <a:rPr sz="1600" spc="-5" dirty="0">
                <a:latin typeface="Arial"/>
                <a:cs typeface="Arial"/>
              </a:rPr>
              <a:t>The	hybrid	nature	makes	</a:t>
            </a:r>
            <a:r>
              <a:rPr sz="1600" dirty="0">
                <a:latin typeface="Arial"/>
                <a:cs typeface="Arial"/>
              </a:rPr>
              <a:t>it	</a:t>
            </a:r>
            <a:r>
              <a:rPr sz="1600" spc="-10" dirty="0">
                <a:latin typeface="Arial"/>
                <a:cs typeface="Arial"/>
              </a:rPr>
              <a:t>particularly  challenging </a:t>
            </a:r>
            <a:r>
              <a:rPr sz="1600" spc="-5" dirty="0">
                <a:latin typeface="Arial"/>
                <a:cs typeface="Arial"/>
              </a:rPr>
              <a:t>to manage a social</a:t>
            </a:r>
            <a:r>
              <a:rPr sz="1600" spc="3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enterprise</a:t>
            </a:r>
            <a:r>
              <a:rPr lang="en-GB" sz="1600" spc="-10" dirty="0">
                <a:latin typeface="Arial"/>
                <a:cs typeface="Arial"/>
              </a:rPr>
              <a:t> (</a:t>
            </a:r>
            <a:r>
              <a:rPr lang="en-GB" sz="1600" spc="-10" dirty="0" err="1">
                <a:latin typeface="Arial"/>
                <a:cs typeface="Arial"/>
              </a:rPr>
              <a:t>Borzaga</a:t>
            </a:r>
            <a:r>
              <a:rPr lang="en-GB" sz="1600" spc="-10" dirty="0">
                <a:latin typeface="Arial"/>
                <a:cs typeface="Arial"/>
              </a:rPr>
              <a:t> &amp; </a:t>
            </a:r>
            <a:r>
              <a:rPr lang="en-GB" sz="1600" spc="-10" dirty="0" err="1">
                <a:latin typeface="Arial"/>
                <a:cs typeface="Arial"/>
              </a:rPr>
              <a:t>Solari</a:t>
            </a:r>
            <a:r>
              <a:rPr lang="en-GB" sz="1600" spc="-10" dirty="0">
                <a:latin typeface="Arial"/>
                <a:cs typeface="Arial"/>
              </a:rPr>
              <a:t>, 2001) since little is known about the required management competencies (Peattie &amp; Morley, 2008).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3823" y="3701765"/>
            <a:ext cx="4028440" cy="23307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90"/>
              </a:spcBef>
              <a:buSzPct val="93750"/>
              <a:buChar char="•"/>
              <a:tabLst>
                <a:tab pos="84455" algn="l"/>
              </a:tabLst>
            </a:pPr>
            <a:r>
              <a:rPr sz="1600" spc="-5" dirty="0">
                <a:latin typeface="Arial"/>
                <a:cs typeface="Arial"/>
              </a:rPr>
              <a:t>The influence of environment causes the  instability between its social </a:t>
            </a:r>
            <a:r>
              <a:rPr sz="1600" spc="-10" dirty="0">
                <a:latin typeface="Arial"/>
                <a:cs typeface="Arial"/>
              </a:rPr>
              <a:t>purpose </a:t>
            </a:r>
            <a:r>
              <a:rPr sz="1600" spc="-5" dirty="0">
                <a:latin typeface="Arial"/>
                <a:cs typeface="Arial"/>
              </a:rPr>
              <a:t>and  economic success </a:t>
            </a:r>
            <a:r>
              <a:rPr sz="1600" spc="-10" dirty="0">
                <a:latin typeface="Arial"/>
                <a:cs typeface="Arial"/>
              </a:rPr>
              <a:t>(Young, </a:t>
            </a:r>
            <a:r>
              <a:rPr sz="1600" spc="-5" dirty="0">
                <a:latin typeface="Arial"/>
                <a:cs typeface="Arial"/>
              </a:rPr>
              <a:t>2012; </a:t>
            </a:r>
            <a:r>
              <a:rPr sz="1600" spc="-10" dirty="0">
                <a:latin typeface="Arial"/>
                <a:cs typeface="Arial"/>
              </a:rPr>
              <a:t>Young </a:t>
            </a:r>
            <a:r>
              <a:rPr sz="1600" spc="-5" dirty="0">
                <a:latin typeface="Arial"/>
                <a:cs typeface="Arial"/>
              </a:rPr>
              <a:t>et  al.,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2012).</a:t>
            </a:r>
            <a:endParaRPr sz="16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790"/>
              </a:spcBef>
            </a:pPr>
            <a:r>
              <a:rPr sz="1600" spc="-5" dirty="0">
                <a:latin typeface="Arial"/>
                <a:cs typeface="Arial"/>
              </a:rPr>
              <a:t>A </a:t>
            </a:r>
            <a:r>
              <a:rPr sz="1600" spc="-10" dirty="0">
                <a:latin typeface="Arial"/>
                <a:cs typeface="Arial"/>
              </a:rPr>
              <a:t>significant lacuna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the </a:t>
            </a:r>
            <a:r>
              <a:rPr sz="1600" dirty="0">
                <a:latin typeface="Arial"/>
                <a:cs typeface="Arial"/>
              </a:rPr>
              <a:t>study of </a:t>
            </a:r>
            <a:r>
              <a:rPr sz="1600" spc="-5" dirty="0">
                <a:latin typeface="Arial"/>
                <a:cs typeface="Arial"/>
              </a:rPr>
              <a:t>long </a:t>
            </a:r>
            <a:r>
              <a:rPr sz="1600" dirty="0">
                <a:latin typeface="Arial"/>
                <a:cs typeface="Arial"/>
              </a:rPr>
              <a:t>term  </a:t>
            </a:r>
            <a:r>
              <a:rPr sz="1600" spc="-5" dirty="0">
                <a:latin typeface="Arial"/>
                <a:cs typeface="Arial"/>
              </a:rPr>
              <a:t>dynamics of social enterprise and </a:t>
            </a:r>
            <a:r>
              <a:rPr sz="1600" spc="-10" dirty="0">
                <a:latin typeface="Arial"/>
                <a:cs typeface="Arial"/>
              </a:rPr>
              <a:t>the  influence </a:t>
            </a:r>
            <a:r>
              <a:rPr sz="1600" spc="-5" dirty="0">
                <a:latin typeface="Arial"/>
                <a:cs typeface="Arial"/>
              </a:rPr>
              <a:t>of environment on its long </a:t>
            </a:r>
            <a:r>
              <a:rPr sz="1600" dirty="0">
                <a:latin typeface="Arial"/>
                <a:cs typeface="Arial"/>
              </a:rPr>
              <a:t>term  </a:t>
            </a:r>
            <a:r>
              <a:rPr sz="1600" spc="-5" dirty="0">
                <a:latin typeface="Arial"/>
                <a:cs typeface="Arial"/>
              </a:rPr>
              <a:t>behaviours </a:t>
            </a:r>
            <a:r>
              <a:rPr sz="1600" spc="-10" dirty="0">
                <a:latin typeface="Arial"/>
                <a:cs typeface="Arial"/>
              </a:rPr>
              <a:t>(Young, </a:t>
            </a:r>
            <a:r>
              <a:rPr sz="1600" dirty="0">
                <a:latin typeface="Arial"/>
                <a:cs typeface="Arial"/>
              </a:rPr>
              <a:t>2012; </a:t>
            </a:r>
            <a:r>
              <a:rPr sz="1600" spc="-10" dirty="0">
                <a:latin typeface="Arial"/>
                <a:cs typeface="Arial"/>
              </a:rPr>
              <a:t>Young, </a:t>
            </a:r>
            <a:r>
              <a:rPr sz="1600" spc="-5" dirty="0">
                <a:latin typeface="Arial"/>
                <a:cs typeface="Arial"/>
              </a:rPr>
              <a:t>Kerlin,  Teasdale, &amp; Soh,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2012).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Resilience</a:t>
            </a:r>
          </a:p>
          <a:p>
            <a:pPr marL="12700" marR="5080" algn="just">
              <a:lnSpc>
                <a:spcPct val="100000"/>
              </a:lnSpc>
              <a:spcBef>
                <a:spcPts val="1175"/>
              </a:spcBef>
              <a:buSzPct val="93750"/>
              <a:buChar char="•"/>
              <a:tabLst>
                <a:tab pos="84455" algn="l"/>
              </a:tabLst>
            </a:pPr>
            <a:r>
              <a:rPr spc="-5" dirty="0"/>
              <a:t>The concept refers to how an ecosystem  maintains its stable state and stable  relationships with external environments </a:t>
            </a:r>
            <a:r>
              <a:rPr dirty="0"/>
              <a:t>for  </a:t>
            </a:r>
            <a:r>
              <a:rPr spc="-5" dirty="0"/>
              <a:t>persistency (Burnard &amp; </a:t>
            </a:r>
            <a:r>
              <a:rPr dirty="0"/>
              <a:t>Bhamra, </a:t>
            </a:r>
            <a:r>
              <a:rPr spc="-30" dirty="0"/>
              <a:t>2011;  </a:t>
            </a:r>
            <a:r>
              <a:rPr spc="-10" dirty="0"/>
              <a:t>Holling, </a:t>
            </a:r>
            <a:r>
              <a:rPr spc="-5" dirty="0"/>
              <a:t>1973; </a:t>
            </a:r>
            <a:r>
              <a:rPr spc="-25" dirty="0"/>
              <a:t>Walker, </a:t>
            </a:r>
            <a:r>
              <a:rPr spc="-10" dirty="0"/>
              <a:t>Holling, </a:t>
            </a:r>
            <a:r>
              <a:rPr spc="-15" dirty="0"/>
              <a:t>Carpenter, </a:t>
            </a:r>
            <a:r>
              <a:rPr spc="-5" dirty="0"/>
              <a:t>&amp;  Kinzig,</a:t>
            </a:r>
            <a:r>
              <a:rPr spc="-25" dirty="0"/>
              <a:t> </a:t>
            </a:r>
            <a:r>
              <a:rPr spc="-5" dirty="0"/>
              <a:t>2004).</a:t>
            </a:r>
          </a:p>
          <a:p>
            <a:pPr marL="12700" marR="5080" algn="just">
              <a:lnSpc>
                <a:spcPct val="100000"/>
              </a:lnSpc>
              <a:spcBef>
                <a:spcPts val="1190"/>
              </a:spcBef>
              <a:buSzPct val="93750"/>
              <a:buChar char="•"/>
              <a:tabLst>
                <a:tab pos="84455" algn="l"/>
              </a:tabLst>
            </a:pPr>
            <a:r>
              <a:rPr spc="-5" dirty="0"/>
              <a:t>Organisational resilience </a:t>
            </a:r>
            <a:r>
              <a:rPr dirty="0"/>
              <a:t>refers </a:t>
            </a:r>
            <a:r>
              <a:rPr spc="-5" dirty="0"/>
              <a:t>to an  </a:t>
            </a:r>
            <a:r>
              <a:rPr spc="-10" dirty="0"/>
              <a:t>organisation’s </a:t>
            </a:r>
            <a:r>
              <a:rPr spc="-5" dirty="0"/>
              <a:t>responses to disturbances  </a:t>
            </a:r>
            <a:r>
              <a:rPr spc="-10" dirty="0"/>
              <a:t>(Gallopin </a:t>
            </a:r>
            <a:r>
              <a:rPr spc="-5" dirty="0"/>
              <a:t>2006), </a:t>
            </a:r>
            <a:r>
              <a:rPr spc="-10" dirty="0"/>
              <a:t>which </a:t>
            </a:r>
            <a:r>
              <a:rPr spc="-5" dirty="0"/>
              <a:t>reflects </a:t>
            </a:r>
            <a:r>
              <a:rPr dirty="0"/>
              <a:t>the </a:t>
            </a:r>
            <a:r>
              <a:rPr spc="-5" dirty="0"/>
              <a:t>ability to  withstand disruptions as </a:t>
            </a:r>
            <a:r>
              <a:rPr spc="-10" dirty="0"/>
              <a:t>well </a:t>
            </a:r>
            <a:r>
              <a:rPr spc="-5" dirty="0"/>
              <a:t>as the  </a:t>
            </a:r>
            <a:r>
              <a:rPr spc="-10" dirty="0"/>
              <a:t>capability </a:t>
            </a:r>
            <a:r>
              <a:rPr spc="-5" dirty="0"/>
              <a:t>to adapt to new environments  (Starr et al., 2003; Crichton et al.,</a:t>
            </a:r>
            <a:r>
              <a:rPr spc="100" dirty="0"/>
              <a:t> </a:t>
            </a:r>
            <a:r>
              <a:rPr spc="-5" dirty="0"/>
              <a:t>2009).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37058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Research</a:t>
            </a:r>
            <a:r>
              <a:rPr spc="-70" dirty="0"/>
              <a:t> </a:t>
            </a:r>
            <a:r>
              <a:rPr spc="-5" dirty="0"/>
              <a:t>Questions</a:t>
            </a:r>
          </a:p>
        </p:txBody>
      </p:sp>
      <p:sp>
        <p:nvSpPr>
          <p:cNvPr id="3" name="object 3" descr="Social Enterprise and Resilience"/>
          <p:cNvSpPr/>
          <p:nvPr/>
        </p:nvSpPr>
        <p:spPr>
          <a:xfrm>
            <a:off x="141348" y="1348635"/>
            <a:ext cx="8766789" cy="2350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9240" y="1484198"/>
            <a:ext cx="7336790" cy="395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8180" marR="370459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unsolved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internal conflict </a:t>
            </a: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and 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uncertain interactions </a:t>
            </a:r>
            <a:r>
              <a:rPr sz="1800" spc="-15" dirty="0">
                <a:solidFill>
                  <a:srgbClr val="7E7E7E"/>
                </a:solidFill>
                <a:latin typeface="Arial"/>
                <a:cs typeface="Arial"/>
              </a:rPr>
              <a:t>with 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external</a:t>
            </a:r>
            <a:r>
              <a:rPr sz="1800" spc="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environments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00" dirty="0">
              <a:latin typeface="Arial"/>
              <a:cs typeface="Arial"/>
            </a:endParaRPr>
          </a:p>
          <a:p>
            <a:pPr marL="4697095" marR="5080">
              <a:lnSpc>
                <a:spcPct val="100000"/>
              </a:lnSpc>
            </a:pP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stable </a:t>
            </a:r>
            <a:r>
              <a:rPr sz="1800" dirty="0">
                <a:solidFill>
                  <a:srgbClr val="7E7E7E"/>
                </a:solidFill>
                <a:latin typeface="Arial"/>
                <a:cs typeface="Arial"/>
              </a:rPr>
              <a:t>state </a:t>
            </a: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and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stable  </a:t>
            </a: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relationships </a:t>
            </a:r>
            <a:r>
              <a:rPr sz="1800" spc="-15" dirty="0">
                <a:solidFill>
                  <a:srgbClr val="7E7E7E"/>
                </a:solidFill>
                <a:latin typeface="Arial"/>
                <a:cs typeface="Arial"/>
              </a:rPr>
              <a:t>with </a:t>
            </a: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external  </a:t>
            </a:r>
            <a:r>
              <a:rPr sz="1800" spc="-5" dirty="0">
                <a:solidFill>
                  <a:srgbClr val="7E7E7E"/>
                </a:solidFill>
                <a:latin typeface="Arial"/>
                <a:cs typeface="Arial"/>
              </a:rPr>
              <a:t>environments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49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10" dirty="0">
                <a:latin typeface="Arial"/>
                <a:cs typeface="Arial"/>
              </a:rPr>
              <a:t>How does </a:t>
            </a:r>
            <a:r>
              <a:rPr sz="1600" spc="-5" dirty="0">
                <a:latin typeface="Arial"/>
                <a:cs typeface="Arial"/>
              </a:rPr>
              <a:t>the environment affect social enterprise’s</a:t>
            </a:r>
            <a:r>
              <a:rPr sz="1600" spc="6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resilience?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AutoNum type="arabicPeriod"/>
            </a:pPr>
            <a:endParaRPr sz="23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600" spc="-5" dirty="0">
                <a:latin typeface="Arial"/>
                <a:cs typeface="Arial"/>
              </a:rPr>
              <a:t>What strategies </a:t>
            </a:r>
            <a:r>
              <a:rPr sz="1600" spc="-10" dirty="0">
                <a:latin typeface="Arial"/>
                <a:cs typeface="Arial"/>
              </a:rPr>
              <a:t>does </a:t>
            </a:r>
            <a:r>
              <a:rPr sz="1600" spc="-5" dirty="0">
                <a:latin typeface="Arial"/>
                <a:cs typeface="Arial"/>
              </a:rPr>
              <a:t>social </a:t>
            </a:r>
            <a:r>
              <a:rPr sz="1600" spc="-10" dirty="0">
                <a:latin typeface="Arial"/>
                <a:cs typeface="Arial"/>
              </a:rPr>
              <a:t>enterprise adopt </a:t>
            </a:r>
            <a:r>
              <a:rPr sz="1600" spc="-5" dirty="0">
                <a:latin typeface="Arial"/>
                <a:cs typeface="Arial"/>
              </a:rPr>
              <a:t>to achieve resilience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why?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AutoNum type="arabicPeriod"/>
            </a:pPr>
            <a:endParaRPr sz="23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10" dirty="0">
                <a:latin typeface="Arial"/>
                <a:cs typeface="Arial"/>
              </a:rPr>
              <a:t>Under what </a:t>
            </a:r>
            <a:r>
              <a:rPr sz="1600" spc="-5" dirty="0">
                <a:latin typeface="Arial"/>
                <a:cs typeface="Arial"/>
              </a:rPr>
              <a:t>contingencies can social </a:t>
            </a:r>
            <a:r>
              <a:rPr sz="1600" spc="-10" dirty="0">
                <a:latin typeface="Arial"/>
                <a:cs typeface="Arial"/>
              </a:rPr>
              <a:t>enterprise </a:t>
            </a:r>
            <a:r>
              <a:rPr sz="1600" spc="-5" dirty="0">
                <a:latin typeface="Arial"/>
                <a:cs typeface="Arial"/>
              </a:rPr>
              <a:t>achieve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resilience?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5" name="object 5" descr="Social Enterprise and Resilience"/>
          <p:cNvGrpSpPr/>
          <p:nvPr/>
        </p:nvGrpSpPr>
        <p:grpSpPr>
          <a:xfrm>
            <a:off x="1057655" y="2013204"/>
            <a:ext cx="6084570" cy="909319"/>
            <a:chOff x="1057655" y="2013204"/>
            <a:chExt cx="6084570" cy="909319"/>
          </a:xfrm>
        </p:grpSpPr>
        <p:sp>
          <p:nvSpPr>
            <p:cNvPr id="6" name="object 6"/>
            <p:cNvSpPr/>
            <p:nvPr/>
          </p:nvSpPr>
          <p:spPr>
            <a:xfrm>
              <a:off x="1057655" y="2702052"/>
              <a:ext cx="2760725" cy="22021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559552" y="2013204"/>
              <a:ext cx="1582674" cy="22174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23501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</a:t>
            </a:r>
            <a:r>
              <a:rPr spc="-10" dirty="0"/>
              <a:t>e</a:t>
            </a:r>
            <a:r>
              <a:rPr dirty="0"/>
              <a:t>th</a:t>
            </a:r>
            <a:r>
              <a:rPr spc="-15" dirty="0"/>
              <a:t>o</a:t>
            </a:r>
            <a:r>
              <a:rPr spc="-5" dirty="0"/>
              <a:t>d</a:t>
            </a:r>
            <a:r>
              <a:rPr spc="-15" dirty="0"/>
              <a:t>o</a:t>
            </a:r>
            <a:r>
              <a:rPr spc="-5" dirty="0"/>
              <a:t>lo</a:t>
            </a:r>
            <a:r>
              <a:rPr spc="-15" dirty="0"/>
              <a:t>g</a:t>
            </a:r>
            <a:r>
              <a:rPr dirty="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643" y="1447291"/>
            <a:ext cx="7334250" cy="2343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2735" indent="-28067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293370" algn="l"/>
              </a:tabLst>
            </a:pP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multiple </a:t>
            </a:r>
            <a:r>
              <a:rPr sz="2000" dirty="0">
                <a:latin typeface="Arial"/>
                <a:cs typeface="Arial"/>
              </a:rPr>
              <a:t>case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study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293370" algn="l"/>
              </a:tabLst>
            </a:pPr>
            <a:r>
              <a:rPr sz="2000" dirty="0">
                <a:latin typeface="Arial"/>
                <a:cs typeface="Arial"/>
              </a:rPr>
              <a:t>Inductive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approach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480"/>
              </a:spcBef>
              <a:buAutoNum type="arabicPeriod"/>
              <a:tabLst>
                <a:tab pos="293370" algn="l"/>
              </a:tabLst>
            </a:pPr>
            <a:r>
              <a:rPr sz="2000" dirty="0">
                <a:latin typeface="Arial"/>
                <a:cs typeface="Arial"/>
              </a:rPr>
              <a:t>Semi-structured </a:t>
            </a:r>
            <a:r>
              <a:rPr sz="2000" spc="-5" dirty="0">
                <a:latin typeface="Arial"/>
                <a:cs typeface="Arial"/>
              </a:rPr>
              <a:t>interviews, non-participatory observations </a:t>
            </a:r>
            <a:r>
              <a:rPr sz="2000" dirty="0">
                <a:latin typeface="Arial"/>
                <a:cs typeface="Arial"/>
              </a:rPr>
              <a:t>and  </a:t>
            </a:r>
            <a:r>
              <a:rPr sz="2000" spc="-5" dirty="0">
                <a:latin typeface="Arial"/>
                <a:cs typeface="Arial"/>
              </a:rPr>
              <a:t>document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analysis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293370" algn="l"/>
              </a:tabLst>
            </a:pPr>
            <a:r>
              <a:rPr sz="2000" dirty="0">
                <a:latin typeface="Arial"/>
                <a:cs typeface="Arial"/>
              </a:rPr>
              <a:t>Data </a:t>
            </a:r>
            <a:r>
              <a:rPr sz="2000" spc="-5" dirty="0">
                <a:latin typeface="Arial"/>
                <a:cs typeface="Arial"/>
              </a:rPr>
              <a:t>analysis with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NVivo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4975" y="264921"/>
            <a:ext cx="24409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Case</a:t>
            </a:r>
            <a:r>
              <a:rPr spc="-85" dirty="0"/>
              <a:t> </a:t>
            </a:r>
            <a:r>
              <a:rPr spc="-5" dirty="0"/>
              <a:t>Studies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5518" y="1086103"/>
            <a:ext cx="7339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four </a:t>
            </a:r>
            <a:r>
              <a:rPr sz="1800" dirty="0">
                <a:latin typeface="Arial"/>
                <a:cs typeface="Arial"/>
              </a:rPr>
              <a:t>case </a:t>
            </a:r>
            <a:r>
              <a:rPr sz="1800" spc="-5" dirty="0">
                <a:latin typeface="Arial"/>
                <a:cs typeface="Arial"/>
              </a:rPr>
              <a:t>social enterprises have similar social missions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10" dirty="0">
                <a:latin typeface="Arial"/>
                <a:cs typeface="Arial"/>
              </a:rPr>
              <a:t>enhance  employability </a:t>
            </a:r>
            <a:r>
              <a:rPr sz="1800" spc="-5" dirty="0">
                <a:latin typeface="Arial"/>
                <a:cs typeface="Arial"/>
              </a:rPr>
              <a:t>and </a:t>
            </a:r>
            <a:r>
              <a:rPr sz="1800" spc="-15" dirty="0">
                <a:latin typeface="Arial"/>
                <a:cs typeface="Arial"/>
              </a:rPr>
              <a:t>empower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local</a:t>
            </a:r>
            <a:r>
              <a:rPr sz="1800" spc="1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community.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698403"/>
              </p:ext>
            </p:extLst>
          </p:nvPr>
        </p:nvGraphicFramePr>
        <p:xfrm>
          <a:off x="160337" y="1711388"/>
          <a:ext cx="8867773" cy="45671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5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1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03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5038">
                <a:tc>
                  <a:txBody>
                    <a:bodyPr/>
                    <a:lstStyle/>
                    <a:p>
                      <a:pPr marL="68580">
                        <a:lnSpc>
                          <a:spcPts val="163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63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No. of</a:t>
                      </a:r>
                      <a:r>
                        <a:rPr sz="1400" b="1" spc="-6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paid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206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63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Sector/activity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630"/>
                        </a:lnSpc>
                      </a:pPr>
                      <a:r>
                        <a:rPr sz="14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4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86995" marR="169545">
                        <a:lnSpc>
                          <a:spcPct val="10710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esta</a:t>
                      </a:r>
                      <a:r>
                        <a:rPr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4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li</a:t>
                      </a:r>
                      <a:r>
                        <a:rPr sz="14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4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  </a:t>
                      </a: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ment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63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1400" b="1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structure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630"/>
                        </a:lnSpc>
                      </a:pP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Income</a:t>
                      </a:r>
                      <a:r>
                        <a:rPr sz="14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sources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384">
                <a:tc>
                  <a:txBody>
                    <a:bodyPr/>
                    <a:lstStyle/>
                    <a:p>
                      <a:pPr marL="68580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Art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House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Creative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 industry,</a:t>
                      </a:r>
                      <a:endParaRPr sz="1400" dirty="0">
                        <a:latin typeface="Arial"/>
                        <a:cs typeface="Arial"/>
                      </a:endParaRPr>
                    </a:p>
                    <a:p>
                      <a:pPr marL="89535" marR="301625">
                        <a:lnSpc>
                          <a:spcPct val="1071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education,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entertaining  and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retail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2012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Private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limited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41910" marR="615315">
                        <a:lnSpc>
                          <a:spcPct val="1071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company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by  guarantee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Funding grants,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fees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2390" marR="85725">
                        <a:lnSpc>
                          <a:spcPct val="1071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from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various arts  workshop and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events,  sales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0">
                <a:tc>
                  <a:txBody>
                    <a:bodyPr/>
                    <a:lstStyle/>
                    <a:p>
                      <a:pPr marL="68580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Bistro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Gallery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630"/>
                        </a:lnSpc>
                      </a:pPr>
                      <a:r>
                        <a:rPr sz="1400" spc="-15" dirty="0">
                          <a:latin typeface="Arial"/>
                          <a:cs typeface="Arial"/>
                        </a:rPr>
                        <a:t>Hospitality,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education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and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retail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1993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86995" marR="34290">
                        <a:lnSpc>
                          <a:spcPts val="1800"/>
                        </a:lnSpc>
                        <a:spcBef>
                          <a:spcPts val="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(trading 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20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20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7)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Private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limited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41910" marR="203200">
                        <a:lnSpc>
                          <a:spcPts val="1800"/>
                        </a:lnSpc>
                        <a:spcBef>
                          <a:spcPts val="8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company under</a:t>
                      </a:r>
                      <a:r>
                        <a:rPr sz="14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charity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Funding grants,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fees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2390" marR="85725">
                        <a:lnSpc>
                          <a:spcPct val="1072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from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various arts  workshop and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events,  sales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384">
                <a:tc>
                  <a:txBody>
                    <a:bodyPr/>
                    <a:lstStyle/>
                    <a:p>
                      <a:pPr marL="68580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Business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Park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630"/>
                        </a:lnSpc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over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200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 algn="just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Property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maintenance,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89535" marR="300990" algn="just">
                        <a:lnSpc>
                          <a:spcPct val="1071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property management,  conference,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education,  home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care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1988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Private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limited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41910" marR="64769">
                        <a:lnSpc>
                          <a:spcPct val="1071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companies under</a:t>
                      </a:r>
                      <a:r>
                        <a:rPr sz="14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charity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algn="just">
                        <a:lnSpc>
                          <a:spcPts val="163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Public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sector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72390" marR="461009" algn="just">
                        <a:lnSpc>
                          <a:spcPct val="1071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contracts,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private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sector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contracts,  sales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1857"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Security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&amp;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Pub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635"/>
                        </a:lnSpc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over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50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635"/>
                        </a:lnSpc>
                      </a:pPr>
                      <a:r>
                        <a:rPr sz="1400" spc="-15" dirty="0">
                          <a:latin typeface="Arial"/>
                          <a:cs typeface="Arial"/>
                        </a:rPr>
                        <a:t>Security,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hospitality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and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wine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 industry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635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2012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635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Community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41910" marR="170180">
                        <a:lnSpc>
                          <a:spcPct val="1072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Interest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Company  (Private limited  company by  guarantee)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63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Public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sector</a:t>
                      </a:r>
                      <a:endParaRPr sz="1400" dirty="0">
                        <a:latin typeface="Arial"/>
                        <a:cs typeface="Arial"/>
                      </a:endParaRPr>
                    </a:p>
                    <a:p>
                      <a:pPr marL="72390" marR="115570">
                        <a:lnSpc>
                          <a:spcPct val="107200"/>
                        </a:lnSpc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contracts, private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sector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contracts,</a:t>
                      </a:r>
                      <a:r>
                        <a:rPr sz="14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third 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sector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contracts,  sales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2798</Words>
  <Application>Microsoft Office PowerPoint</Application>
  <PresentationFormat>On-screen Show (4:3)</PresentationFormat>
  <Paragraphs>210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Can Social Enterprises Achieve Resilience in Their  Delivery of Public Services and What Are the  Contingencies? </vt:lpstr>
      <vt:lpstr>Social Enterprise</vt:lpstr>
      <vt:lpstr>Exploratory Interviews</vt:lpstr>
      <vt:lpstr>Exploratory Interviews</vt:lpstr>
      <vt:lpstr>Exploratory Interviews</vt:lpstr>
      <vt:lpstr>Social Enterprise and  Resilience</vt:lpstr>
      <vt:lpstr>Research Questions</vt:lpstr>
      <vt:lpstr>Methodology</vt:lpstr>
      <vt:lpstr>Case Studies</vt:lpstr>
      <vt:lpstr>Preliminary Findings 1</vt:lpstr>
      <vt:lpstr>Preliminary Findings 1</vt:lpstr>
      <vt:lpstr>Preliminary Findings 1</vt:lpstr>
      <vt:lpstr>Preliminary Findings 1</vt:lpstr>
      <vt:lpstr>Preliminary Findings 2</vt:lpstr>
      <vt:lpstr>Preliminary Findings 3</vt:lpstr>
      <vt:lpstr>Discussion</vt:lpstr>
      <vt:lpstr>Thank you! 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THIS CAN TAKE UP TO TWO LINES</dc:title>
  <dc:creator>ZHU Yida</dc:creator>
  <cp:lastModifiedBy>Jen</cp:lastModifiedBy>
  <cp:revision>2</cp:revision>
  <dcterms:created xsi:type="dcterms:W3CDTF">2020-08-06T13:42:23Z</dcterms:created>
  <dcterms:modified xsi:type="dcterms:W3CDTF">2020-08-06T13:57:10Z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2017-05-02T00:00:00Z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2020-08-06T00:00:00Z</vt:filetime>
  </property>
</Properties>
</file>